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55" r:id="rId5"/>
  </p:sldMasterIdLst>
  <p:notesMasterIdLst>
    <p:notesMasterId r:id="rId30"/>
  </p:notesMasterIdLst>
  <p:sldIdLst>
    <p:sldId id="322" r:id="rId6"/>
    <p:sldId id="324" r:id="rId7"/>
    <p:sldId id="323" r:id="rId8"/>
    <p:sldId id="325" r:id="rId9"/>
    <p:sldId id="326" r:id="rId10"/>
    <p:sldId id="327" r:id="rId11"/>
    <p:sldId id="328" r:id="rId12"/>
    <p:sldId id="329" r:id="rId13"/>
    <p:sldId id="330" r:id="rId14"/>
    <p:sldId id="331" r:id="rId15"/>
    <p:sldId id="332" r:id="rId16"/>
    <p:sldId id="333" r:id="rId17"/>
    <p:sldId id="334" r:id="rId18"/>
    <p:sldId id="311" r:id="rId19"/>
    <p:sldId id="317" r:id="rId20"/>
    <p:sldId id="312" r:id="rId21"/>
    <p:sldId id="313" r:id="rId22"/>
    <p:sldId id="314" r:id="rId23"/>
    <p:sldId id="315" r:id="rId24"/>
    <p:sldId id="316" r:id="rId25"/>
    <p:sldId id="318" r:id="rId26"/>
    <p:sldId id="319" r:id="rId27"/>
    <p:sldId id="320" r:id="rId28"/>
    <p:sldId id="32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BA73D9-60A3-4BF8-B8E5-A756DAA68E45}">
          <p14:sldIdLst>
            <p14:sldId id="322"/>
            <p14:sldId id="324"/>
            <p14:sldId id="323"/>
            <p14:sldId id="325"/>
            <p14:sldId id="326"/>
            <p14:sldId id="327"/>
            <p14:sldId id="328"/>
            <p14:sldId id="329"/>
            <p14:sldId id="330"/>
            <p14:sldId id="331"/>
            <p14:sldId id="332"/>
            <p14:sldId id="333"/>
            <p14:sldId id="334"/>
            <p14:sldId id="311"/>
          </p14:sldIdLst>
        </p14:section>
        <p14:section name="EV-Bomb" id="{C5970F64-C60C-4F29-9D83-4485D24E7498}">
          <p14:sldIdLst>
            <p14:sldId id="317"/>
            <p14:sldId id="312"/>
            <p14:sldId id="313"/>
            <p14:sldId id="314"/>
            <p14:sldId id="315"/>
            <p14:sldId id="316"/>
          </p14:sldIdLst>
        </p14:section>
        <p14:section name="Problem Statement" id="{0EA0030C-E20E-4AC3-84A9-94BB46832C55}">
          <p14:sldIdLst>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7B5D"/>
    <a:srgbClr val="901340"/>
    <a:srgbClr val="FFCB25"/>
    <a:srgbClr val="FFFFFF"/>
    <a:srgbClr val="32324C"/>
    <a:srgbClr val="D0D5DB"/>
    <a:srgbClr val="001B52"/>
    <a:srgbClr val="147987"/>
    <a:srgbClr val="4FAC83"/>
    <a:srgbClr val="3A7E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11"/>
    <p:restoredTop sz="94539"/>
  </p:normalViewPr>
  <p:slideViewPr>
    <p:cSldViewPr snapToGrid="0">
      <p:cViewPr varScale="1">
        <p:scale>
          <a:sx n="98" d="100"/>
          <a:sy n="98" d="100"/>
        </p:scale>
        <p:origin x="200" y="5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CC4C1-DF6E-42E3-83CE-6A0FB2ACB66E}" type="datetimeFigureOut">
              <a:rPr lang="en-IN" smtClean="0"/>
              <a:t>25/10/25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52B72-2F1A-47C7-8A05-A2B57C05D2D0}" type="slidenum">
              <a:rPr lang="en-IN" smtClean="0"/>
              <a:t>‹#›</a:t>
            </a:fld>
            <a:endParaRPr lang="en-IN"/>
          </a:p>
        </p:txBody>
      </p:sp>
    </p:spTree>
    <p:extLst>
      <p:ext uri="{BB962C8B-B14F-4D97-AF65-F5344CB8AC3E}">
        <p14:creationId xmlns:p14="http://schemas.microsoft.com/office/powerpoint/2010/main" val="285227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20416" y="1449514"/>
            <a:ext cx="10351168" cy="1151605"/>
          </a:xfrm>
        </p:spPr>
        <p:txBody>
          <a:bodyPr anchor="b"/>
          <a:lstStyle>
            <a:lvl1pPr algn="ctr">
              <a:defRPr sz="6000">
                <a:latin typeface="Lato Heavy" panose="020F0502020204030203" pitchFamily="34" charset="0"/>
                <a:ea typeface="Lato Heavy" panose="020F0502020204030203" pitchFamily="34" charset="0"/>
                <a:cs typeface="Lato Heavy" panose="020F0502020204030203" pitchFamily="34" charset="0"/>
              </a:defRPr>
            </a:lvl1pPr>
          </a:lstStyle>
          <a:p>
            <a:r>
              <a:rPr lang="en-US"/>
              <a:t>Click to edit Master title style</a:t>
            </a:r>
          </a:p>
        </p:txBody>
      </p:sp>
      <p:sp>
        <p:nvSpPr>
          <p:cNvPr id="3" name="Subtitle 2"/>
          <p:cNvSpPr>
            <a:spLocks noGrp="1"/>
          </p:cNvSpPr>
          <p:nvPr>
            <p:ph type="subTitle" idx="1"/>
          </p:nvPr>
        </p:nvSpPr>
        <p:spPr>
          <a:xfrm>
            <a:off x="1524000" y="2699731"/>
            <a:ext cx="9144000" cy="551155"/>
          </a:xfrm>
        </p:spPr>
        <p:txBody>
          <a:bodyPr>
            <a:normAutofit/>
          </a:bodyPr>
          <a:lstStyle>
            <a:lvl1pPr marL="0" indent="0" algn="ctr">
              <a:buNone/>
              <a:defRPr sz="3200">
                <a:latin typeface="Lato Semibold" panose="020F0502020204030203" pitchFamily="34" charset="0"/>
                <a:cs typeface="Lato Semibold"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1" name="Text Placeholder 10">
            <a:extLst>
              <a:ext uri="{FF2B5EF4-FFF2-40B4-BE49-F238E27FC236}">
                <a16:creationId xmlns:a16="http://schemas.microsoft.com/office/drawing/2014/main" id="{CBFB4806-956A-F190-7867-C6C8FBA10835}"/>
              </a:ext>
            </a:extLst>
          </p:cNvPr>
          <p:cNvSpPr>
            <a:spLocks noGrp="1"/>
          </p:cNvSpPr>
          <p:nvPr>
            <p:ph type="body" sz="quarter" idx="13" hasCustomPrompt="1"/>
          </p:nvPr>
        </p:nvSpPr>
        <p:spPr>
          <a:xfrm>
            <a:off x="3361531" y="3408595"/>
            <a:ext cx="5468937" cy="365126"/>
          </a:xfrm>
        </p:spPr>
        <p:txBody>
          <a:bodyPr>
            <a:normAutofit/>
          </a:bodyPr>
          <a:lstStyle>
            <a:lvl1pPr marL="0" indent="0" algn="ctr">
              <a:buNone/>
              <a:defRPr sz="1400">
                <a:latin typeface="Times New Roman" panose="02020603050405020304" pitchFamily="18" charset="0"/>
                <a:cs typeface="Times New Roman" panose="02020603050405020304" pitchFamily="18" charset="0"/>
              </a:defRPr>
            </a:lvl1pPr>
          </a:lstStyle>
          <a:p>
            <a:pPr lvl="0"/>
            <a:r>
              <a:rPr lang="en-US"/>
              <a:t>Document Purpose</a:t>
            </a:r>
          </a:p>
        </p:txBody>
      </p:sp>
    </p:spTree>
    <p:extLst>
      <p:ext uri="{BB962C8B-B14F-4D97-AF65-F5344CB8AC3E}">
        <p14:creationId xmlns:p14="http://schemas.microsoft.com/office/powerpoint/2010/main" val="52817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262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21097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20416" y="1449514"/>
            <a:ext cx="10351168" cy="1151605"/>
          </a:xfrm>
        </p:spPr>
        <p:txBody>
          <a:bodyPr anchor="b"/>
          <a:lstStyle>
            <a:lvl1pPr algn="ctr">
              <a:defRPr sz="6000">
                <a:latin typeface="Lato Heavy" panose="020F0502020204030203" pitchFamily="34" charset="0"/>
                <a:ea typeface="Lato Heavy" panose="020F0502020204030203" pitchFamily="34" charset="0"/>
                <a:cs typeface="Lato Heavy" panose="020F0502020204030203" pitchFamily="34" charset="0"/>
              </a:defRPr>
            </a:lvl1pPr>
          </a:lstStyle>
          <a:p>
            <a:r>
              <a:rPr lang="en-US"/>
              <a:t>Click to edit Master title style</a:t>
            </a:r>
          </a:p>
        </p:txBody>
      </p:sp>
      <p:sp>
        <p:nvSpPr>
          <p:cNvPr id="3" name="Subtitle 2"/>
          <p:cNvSpPr>
            <a:spLocks noGrp="1"/>
          </p:cNvSpPr>
          <p:nvPr>
            <p:ph type="subTitle" idx="1"/>
          </p:nvPr>
        </p:nvSpPr>
        <p:spPr>
          <a:xfrm>
            <a:off x="1524000" y="2699731"/>
            <a:ext cx="9144000" cy="551155"/>
          </a:xfrm>
        </p:spPr>
        <p:txBody>
          <a:bodyPr>
            <a:normAutofit/>
          </a:bodyPr>
          <a:lstStyle>
            <a:lvl1pPr marL="0" indent="0" algn="ctr">
              <a:buNone/>
              <a:defRPr sz="3200">
                <a:latin typeface="Lato Semibold" panose="020F0502020204030203" pitchFamily="34" charset="0"/>
                <a:cs typeface="Lato Semibold"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1" name="Text Placeholder 10">
            <a:extLst>
              <a:ext uri="{FF2B5EF4-FFF2-40B4-BE49-F238E27FC236}">
                <a16:creationId xmlns:a16="http://schemas.microsoft.com/office/drawing/2014/main" id="{CBFB4806-956A-F190-7867-C6C8FBA10835}"/>
              </a:ext>
            </a:extLst>
          </p:cNvPr>
          <p:cNvSpPr>
            <a:spLocks noGrp="1"/>
          </p:cNvSpPr>
          <p:nvPr>
            <p:ph type="body" sz="quarter" idx="13" hasCustomPrompt="1"/>
          </p:nvPr>
        </p:nvSpPr>
        <p:spPr>
          <a:xfrm>
            <a:off x="3361531" y="3408595"/>
            <a:ext cx="5468937" cy="365126"/>
          </a:xfrm>
        </p:spPr>
        <p:txBody>
          <a:bodyPr>
            <a:normAutofit/>
          </a:bodyPr>
          <a:lstStyle>
            <a:lvl1pPr marL="0" indent="0" algn="ctr">
              <a:buNone/>
              <a:defRPr sz="1400">
                <a:latin typeface="Times New Roman" panose="02020603050405020304" pitchFamily="18" charset="0"/>
                <a:cs typeface="Times New Roman" panose="02020603050405020304" pitchFamily="18" charset="0"/>
              </a:defRPr>
            </a:lvl1pPr>
          </a:lstStyle>
          <a:p>
            <a:pPr lvl="0"/>
            <a:r>
              <a:rPr lang="en-US"/>
              <a:t>Document Purpose</a:t>
            </a:r>
          </a:p>
        </p:txBody>
      </p:sp>
    </p:spTree>
    <p:extLst>
      <p:ext uri="{BB962C8B-B14F-4D97-AF65-F5344CB8AC3E}">
        <p14:creationId xmlns:p14="http://schemas.microsoft.com/office/powerpoint/2010/main" val="267324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Title 1">
            <a:extLst>
              <a:ext uri="{FF2B5EF4-FFF2-40B4-BE49-F238E27FC236}">
                <a16:creationId xmlns:a16="http://schemas.microsoft.com/office/drawing/2014/main" id="{CEF7B32B-E11F-45FF-7FB8-45BC18353F74}"/>
              </a:ext>
            </a:extLst>
          </p:cNvPr>
          <p:cNvSpPr>
            <a:spLocks noGrp="1"/>
          </p:cNvSpPr>
          <p:nvPr>
            <p:ph type="title"/>
          </p:nvPr>
        </p:nvSpPr>
        <p:spPr>
          <a:xfrm>
            <a:off x="3249529" y="0"/>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0" name="Text Placeholder 8">
            <a:extLst>
              <a:ext uri="{FF2B5EF4-FFF2-40B4-BE49-F238E27FC236}">
                <a16:creationId xmlns:a16="http://schemas.microsoft.com/office/drawing/2014/main" id="{004E6D52-A89D-6CDE-6A31-0DE3E38DBC4E}"/>
              </a:ext>
            </a:extLst>
          </p:cNvPr>
          <p:cNvSpPr>
            <a:spLocks noGrp="1"/>
          </p:cNvSpPr>
          <p:nvPr>
            <p:ph type="body" sz="quarter" idx="13" hasCustomPrompt="1"/>
          </p:nvPr>
        </p:nvSpPr>
        <p:spPr>
          <a:xfrm>
            <a:off x="3249530" y="610260"/>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2" name="Slide Number Placeholder 1">
            <a:extLst>
              <a:ext uri="{FF2B5EF4-FFF2-40B4-BE49-F238E27FC236}">
                <a16:creationId xmlns:a16="http://schemas.microsoft.com/office/drawing/2014/main" id="{DC1F41AA-C9A5-0AA8-ACC2-B672D912EBD8}"/>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810832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7" name="Title 1">
            <a:extLst>
              <a:ext uri="{FF2B5EF4-FFF2-40B4-BE49-F238E27FC236}">
                <a16:creationId xmlns:a16="http://schemas.microsoft.com/office/drawing/2014/main" id="{FD8F3214-67D7-FDC4-EB37-11AD2990E183}"/>
              </a:ext>
            </a:extLst>
          </p:cNvPr>
          <p:cNvSpPr>
            <a:spLocks noGrp="1"/>
          </p:cNvSpPr>
          <p:nvPr>
            <p:ph type="ctrTitle"/>
          </p:nvPr>
        </p:nvSpPr>
        <p:spPr>
          <a:xfrm>
            <a:off x="920416" y="2001878"/>
            <a:ext cx="10351168" cy="1151605"/>
          </a:xfrm>
        </p:spPr>
        <p:txBody>
          <a:bodyPr anchor="b"/>
          <a:lstStyle>
            <a:lvl1pPr algn="ctr">
              <a:defRPr sz="6000">
                <a:latin typeface="Lato Heavy" panose="020F0502020204030203" pitchFamily="34" charset="0"/>
                <a:ea typeface="Lato Heavy" panose="020F0502020204030203" pitchFamily="34" charset="0"/>
                <a:cs typeface="Lato Heavy" panose="020F0502020204030203" pitchFamily="34" charset="0"/>
              </a:defRPr>
            </a:lvl1pPr>
          </a:lstStyle>
          <a:p>
            <a:r>
              <a:rPr lang="en-US"/>
              <a:t>Click to edit Master title style</a:t>
            </a:r>
          </a:p>
        </p:txBody>
      </p:sp>
      <p:sp>
        <p:nvSpPr>
          <p:cNvPr id="8" name="Subtitle 2">
            <a:extLst>
              <a:ext uri="{FF2B5EF4-FFF2-40B4-BE49-F238E27FC236}">
                <a16:creationId xmlns:a16="http://schemas.microsoft.com/office/drawing/2014/main" id="{791F6163-F002-C45F-A909-19425CAB043A}"/>
              </a:ext>
            </a:extLst>
          </p:cNvPr>
          <p:cNvSpPr>
            <a:spLocks noGrp="1"/>
          </p:cNvSpPr>
          <p:nvPr>
            <p:ph type="subTitle" idx="1"/>
          </p:nvPr>
        </p:nvSpPr>
        <p:spPr>
          <a:xfrm>
            <a:off x="1524000" y="3241152"/>
            <a:ext cx="9144000" cy="551155"/>
          </a:xfrm>
        </p:spPr>
        <p:txBody>
          <a:bodyPr>
            <a:normAutofit/>
          </a:bodyPr>
          <a:lstStyle>
            <a:lvl1pPr marL="0" indent="0" algn="ctr">
              <a:buNone/>
              <a:defRPr sz="3200">
                <a:latin typeface="Lato Semibold" panose="020F0502020204030203" pitchFamily="34" charset="0"/>
                <a:cs typeface="Lato Semibold"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5362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59948BF1-BB48-C9FA-7C4B-0C4C6FB9ED24}"/>
              </a:ext>
            </a:extLst>
          </p:cNvPr>
          <p:cNvSpPr>
            <a:spLocks noGrp="1"/>
          </p:cNvSpPr>
          <p:nvPr>
            <p:ph type="title"/>
          </p:nvPr>
        </p:nvSpPr>
        <p:spPr>
          <a:xfrm>
            <a:off x="3249529" y="0"/>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1" name="Text Placeholder 8">
            <a:extLst>
              <a:ext uri="{FF2B5EF4-FFF2-40B4-BE49-F238E27FC236}">
                <a16:creationId xmlns:a16="http://schemas.microsoft.com/office/drawing/2014/main" id="{A9D37E96-7158-10E5-254E-50C847487264}"/>
              </a:ext>
            </a:extLst>
          </p:cNvPr>
          <p:cNvSpPr>
            <a:spLocks noGrp="1"/>
          </p:cNvSpPr>
          <p:nvPr>
            <p:ph type="body" sz="quarter" idx="13" hasCustomPrompt="1"/>
          </p:nvPr>
        </p:nvSpPr>
        <p:spPr>
          <a:xfrm>
            <a:off x="3249530" y="610260"/>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4" name="Slide Number Placeholder 1">
            <a:extLst>
              <a:ext uri="{FF2B5EF4-FFF2-40B4-BE49-F238E27FC236}">
                <a16:creationId xmlns:a16="http://schemas.microsoft.com/office/drawing/2014/main" id="{2949A801-C76E-9A8A-D610-78C756309754}"/>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49366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114470D9-9DD2-1D37-6166-BE43594BD27B}"/>
              </a:ext>
            </a:extLst>
          </p:cNvPr>
          <p:cNvSpPr>
            <a:spLocks noGrp="1"/>
          </p:cNvSpPr>
          <p:nvPr>
            <p:ph type="title"/>
          </p:nvPr>
        </p:nvSpPr>
        <p:spPr>
          <a:xfrm>
            <a:off x="3249529" y="-11308"/>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3" name="Text Placeholder 8">
            <a:extLst>
              <a:ext uri="{FF2B5EF4-FFF2-40B4-BE49-F238E27FC236}">
                <a16:creationId xmlns:a16="http://schemas.microsoft.com/office/drawing/2014/main" id="{9324A713-81C1-AE86-E4A8-4F59209D1DBD}"/>
              </a:ext>
            </a:extLst>
          </p:cNvPr>
          <p:cNvSpPr>
            <a:spLocks noGrp="1"/>
          </p:cNvSpPr>
          <p:nvPr>
            <p:ph type="body" sz="quarter" idx="13" hasCustomPrompt="1"/>
          </p:nvPr>
        </p:nvSpPr>
        <p:spPr>
          <a:xfrm>
            <a:off x="3249530" y="598952"/>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2" name="Slide Number Placeholder 1">
            <a:extLst>
              <a:ext uri="{FF2B5EF4-FFF2-40B4-BE49-F238E27FC236}">
                <a16:creationId xmlns:a16="http://schemas.microsoft.com/office/drawing/2014/main" id="{060A36A1-17DF-2373-4346-9B5927209988}"/>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861402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49529" y="0"/>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9" name="Text Placeholder 8">
            <a:extLst>
              <a:ext uri="{FF2B5EF4-FFF2-40B4-BE49-F238E27FC236}">
                <a16:creationId xmlns:a16="http://schemas.microsoft.com/office/drawing/2014/main" id="{E4F28CBB-3455-30DC-F811-BADECE110E6E}"/>
              </a:ext>
            </a:extLst>
          </p:cNvPr>
          <p:cNvSpPr>
            <a:spLocks noGrp="1"/>
          </p:cNvSpPr>
          <p:nvPr>
            <p:ph type="body" sz="quarter" idx="13" hasCustomPrompt="1"/>
          </p:nvPr>
        </p:nvSpPr>
        <p:spPr>
          <a:xfrm>
            <a:off x="3249530" y="610260"/>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8" name="Slide Number Placeholder 1">
            <a:extLst>
              <a:ext uri="{FF2B5EF4-FFF2-40B4-BE49-F238E27FC236}">
                <a16:creationId xmlns:a16="http://schemas.microsoft.com/office/drawing/2014/main" id="{F3423692-441E-6E9B-AD82-4A4145988933}"/>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595992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5" name="Title 1">
            <a:extLst>
              <a:ext uri="{FF2B5EF4-FFF2-40B4-BE49-F238E27FC236}">
                <a16:creationId xmlns:a16="http://schemas.microsoft.com/office/drawing/2014/main" id="{F805619C-3946-4AF6-B97F-76DB6F93022D}"/>
              </a:ext>
            </a:extLst>
          </p:cNvPr>
          <p:cNvSpPr>
            <a:spLocks noGrp="1"/>
          </p:cNvSpPr>
          <p:nvPr>
            <p:ph type="title"/>
          </p:nvPr>
        </p:nvSpPr>
        <p:spPr>
          <a:xfrm>
            <a:off x="3249529" y="158844"/>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8" name="Text Placeholder 8">
            <a:extLst>
              <a:ext uri="{FF2B5EF4-FFF2-40B4-BE49-F238E27FC236}">
                <a16:creationId xmlns:a16="http://schemas.microsoft.com/office/drawing/2014/main" id="{C1E14065-9DD1-AAC1-BFD3-D9F51F10B6B7}"/>
              </a:ext>
            </a:extLst>
          </p:cNvPr>
          <p:cNvSpPr>
            <a:spLocks noGrp="1"/>
          </p:cNvSpPr>
          <p:nvPr>
            <p:ph type="body" sz="quarter" idx="13" hasCustomPrompt="1"/>
          </p:nvPr>
        </p:nvSpPr>
        <p:spPr>
          <a:xfrm>
            <a:off x="3249530" y="769104"/>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9" name="Slide Number Placeholder 1">
            <a:extLst>
              <a:ext uri="{FF2B5EF4-FFF2-40B4-BE49-F238E27FC236}">
                <a16:creationId xmlns:a16="http://schemas.microsoft.com/office/drawing/2014/main" id="{1B93D2CE-64E8-E72A-0DBD-E318E667E060}"/>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789890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433380" y="204537"/>
            <a:ext cx="6172200" cy="5967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36061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10/25/25</a:t>
            </a:fld>
            <a:endParaRPr lang="en-US"/>
          </a:p>
        </p:txBody>
      </p:sp>
      <p:sp>
        <p:nvSpPr>
          <p:cNvPr id="6" name="Footer Placeholder 5"/>
          <p:cNvSpPr>
            <a:spLocks noGrp="1"/>
          </p:cNvSpPr>
          <p:nvPr>
            <p:ph type="ftr" sz="quarter" idx="11"/>
          </p:nvPr>
        </p:nvSpPr>
        <p:spPr>
          <a:xfrm>
            <a:off x="3709737" y="6356349"/>
            <a:ext cx="4772526" cy="365125"/>
          </a:xfrm>
        </p:spPr>
        <p:txBody>
          <a:bodyPr/>
          <a:lstStyle/>
          <a:p>
            <a:endParaRPr lang="en-US"/>
          </a:p>
        </p:txBody>
      </p:sp>
      <p:sp>
        <p:nvSpPr>
          <p:cNvPr id="7" name="Slide Number Placeholder 6"/>
          <p:cNvSpPr>
            <a:spLocks noGrp="1"/>
          </p:cNvSpPr>
          <p:nvPr>
            <p:ph type="sldNum" sz="quarter" idx="12"/>
          </p:nvPr>
        </p:nvSpPr>
        <p:spPr>
          <a:xfrm>
            <a:off x="8862380" y="6356350"/>
            <a:ext cx="2743200" cy="365125"/>
          </a:xfrm>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91EA3F43-F84D-E5D3-6FC2-05E2FA00F006}"/>
              </a:ext>
            </a:extLst>
          </p:cNvPr>
          <p:cNvSpPr>
            <a:spLocks noGrp="1"/>
          </p:cNvSpPr>
          <p:nvPr>
            <p:ph type="title"/>
          </p:nvPr>
        </p:nvSpPr>
        <p:spPr>
          <a:xfrm>
            <a:off x="836612" y="814564"/>
            <a:ext cx="3932237" cy="735764"/>
          </a:xfrm>
        </p:spPr>
        <p:txBody>
          <a:bodyPr>
            <a:noAutofit/>
          </a:bodyPr>
          <a:lstStyle>
            <a:lvl1pPr algn="ctr">
              <a:defRPr sz="28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1" name="Text Placeholder 8">
            <a:extLst>
              <a:ext uri="{FF2B5EF4-FFF2-40B4-BE49-F238E27FC236}">
                <a16:creationId xmlns:a16="http://schemas.microsoft.com/office/drawing/2014/main" id="{7BAD0C13-0140-1DA3-4B70-46733C8FE8F4}"/>
              </a:ext>
            </a:extLst>
          </p:cNvPr>
          <p:cNvSpPr>
            <a:spLocks noGrp="1"/>
          </p:cNvSpPr>
          <p:nvPr>
            <p:ph type="body" sz="quarter" idx="13" hasCustomPrompt="1"/>
          </p:nvPr>
        </p:nvSpPr>
        <p:spPr>
          <a:xfrm>
            <a:off x="836612" y="1692042"/>
            <a:ext cx="3932237" cy="484420"/>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2" name="Slide Number Placeholder 1">
            <a:extLst>
              <a:ext uri="{FF2B5EF4-FFF2-40B4-BE49-F238E27FC236}">
                <a16:creationId xmlns:a16="http://schemas.microsoft.com/office/drawing/2014/main" id="{A410521C-382B-3E33-6861-2038E96795FF}"/>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314703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Title 1">
            <a:extLst>
              <a:ext uri="{FF2B5EF4-FFF2-40B4-BE49-F238E27FC236}">
                <a16:creationId xmlns:a16="http://schemas.microsoft.com/office/drawing/2014/main" id="{CEF7B32B-E11F-45FF-7FB8-45BC18353F74}"/>
              </a:ext>
            </a:extLst>
          </p:cNvPr>
          <p:cNvSpPr>
            <a:spLocks noGrp="1"/>
          </p:cNvSpPr>
          <p:nvPr>
            <p:ph type="title"/>
          </p:nvPr>
        </p:nvSpPr>
        <p:spPr>
          <a:xfrm>
            <a:off x="3249529" y="158844"/>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0" name="Text Placeholder 8">
            <a:extLst>
              <a:ext uri="{FF2B5EF4-FFF2-40B4-BE49-F238E27FC236}">
                <a16:creationId xmlns:a16="http://schemas.microsoft.com/office/drawing/2014/main" id="{004E6D52-A89D-6CDE-6A31-0DE3E38DBC4E}"/>
              </a:ext>
            </a:extLst>
          </p:cNvPr>
          <p:cNvSpPr>
            <a:spLocks noGrp="1"/>
          </p:cNvSpPr>
          <p:nvPr>
            <p:ph type="body" sz="quarter" idx="13" hasCustomPrompt="1"/>
          </p:nvPr>
        </p:nvSpPr>
        <p:spPr>
          <a:xfrm>
            <a:off x="3249530" y="769104"/>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1" name="Slide Number Placeholder 1">
            <a:extLst>
              <a:ext uri="{FF2B5EF4-FFF2-40B4-BE49-F238E27FC236}">
                <a16:creationId xmlns:a16="http://schemas.microsoft.com/office/drawing/2014/main" id="{ECD196BE-CB1B-0081-5829-D242385CB6A2}"/>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879077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F89D-943C-F69D-63C0-909287F72C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357D4F-04DC-0097-2D9F-815D638A57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FD779A-F942-BD77-7499-43B4100E17A9}"/>
              </a:ext>
            </a:extLst>
          </p:cNvPr>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a:extLst>
              <a:ext uri="{FF2B5EF4-FFF2-40B4-BE49-F238E27FC236}">
                <a16:creationId xmlns:a16="http://schemas.microsoft.com/office/drawing/2014/main" id="{FABDD828-691F-64B4-503B-AD5B21D68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0CB04-51D8-EDEE-ECBA-8F238879DF3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4477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7432C-C4D0-39AC-3339-1A09C226ABA9}"/>
              </a:ext>
            </a:extLst>
          </p:cNvPr>
          <p:cNvSpPr>
            <a:spLocks noGrp="1"/>
          </p:cNvSpPr>
          <p:nvPr>
            <p:ph type="title"/>
          </p:nvPr>
        </p:nvSpPr>
        <p:spPr>
          <a:xfrm>
            <a:off x="838200" y="62472"/>
            <a:ext cx="10515600" cy="793974"/>
          </a:xfrm>
        </p:spPr>
        <p:txBody>
          <a:bodyPr/>
          <a:lstStyle>
            <a:lvl1pPr algn="ctr">
              <a:defRPr b="1">
                <a:solidFill>
                  <a:srgbClr val="8C1D40"/>
                </a:solidFill>
              </a:defRPr>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5A4579AD-742D-8E36-7FBD-D52F11E9AECC}"/>
              </a:ext>
            </a:extLst>
          </p:cNvPr>
          <p:cNvSpPr>
            <a:spLocks noGrp="1"/>
          </p:cNvSpPr>
          <p:nvPr>
            <p:ph type="dt" sz="half" idx="10"/>
          </p:nvPr>
        </p:nvSpPr>
        <p:spPr/>
        <p:txBody>
          <a:bodyPr/>
          <a:lstStyle/>
          <a:p>
            <a:fld id="{97735F3B-410F-4E50-8EAD-332218DD077F}" type="datetimeFigureOut">
              <a:rPr lang="en-IN" smtClean="0"/>
              <a:t>25/10/25</a:t>
            </a:fld>
            <a:endParaRPr lang="en-IN"/>
          </a:p>
        </p:txBody>
      </p:sp>
      <p:sp>
        <p:nvSpPr>
          <p:cNvPr id="4" name="Footer Placeholder 3">
            <a:extLst>
              <a:ext uri="{FF2B5EF4-FFF2-40B4-BE49-F238E27FC236}">
                <a16:creationId xmlns:a16="http://schemas.microsoft.com/office/drawing/2014/main" id="{F39D03F3-1D3B-FDA4-69E8-CE760A472D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11448F-0D3E-1B9D-9E0B-E71718C1DAFF}"/>
              </a:ext>
            </a:extLst>
          </p:cNvPr>
          <p:cNvSpPr>
            <a:spLocks noGrp="1"/>
          </p:cNvSpPr>
          <p:nvPr>
            <p:ph type="sldNum" sz="quarter" idx="12"/>
          </p:nvPr>
        </p:nvSpPr>
        <p:spPr/>
        <p:txBody>
          <a:bodyPr/>
          <a:lstStyle/>
          <a:p>
            <a:fld id="{ECC16909-A764-4CD8-8602-AA0C014B8D5D}" type="slidenum">
              <a:rPr lang="en-IN" smtClean="0"/>
              <a:t>‹#›</a:t>
            </a:fld>
            <a:endParaRPr lang="en-IN"/>
          </a:p>
        </p:txBody>
      </p:sp>
    </p:spTree>
    <p:extLst>
      <p:ext uri="{BB962C8B-B14F-4D97-AF65-F5344CB8AC3E}">
        <p14:creationId xmlns:p14="http://schemas.microsoft.com/office/powerpoint/2010/main" val="476711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DB7A71-8A61-4E71-BD67-A27A3D49BCC2}" type="datetime1">
              <a:rPr lang="en-IN" smtClean="0"/>
              <a:t>25/10/25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954DF6-FE28-4A03-A24C-90C5101531C7}" type="slidenum">
              <a:rPr lang="en-IN" smtClean="0"/>
              <a:t>‹#›</a:t>
            </a:fld>
            <a:endParaRPr lang="en-IN"/>
          </a:p>
        </p:txBody>
      </p:sp>
      <p:sp>
        <p:nvSpPr>
          <p:cNvPr id="7" name="Title 1">
            <a:extLst>
              <a:ext uri="{FF2B5EF4-FFF2-40B4-BE49-F238E27FC236}">
                <a16:creationId xmlns:a16="http://schemas.microsoft.com/office/drawing/2014/main" id="{CEF7B32B-E11F-45FF-7FB8-45BC18353F74}"/>
              </a:ext>
            </a:extLst>
          </p:cNvPr>
          <p:cNvSpPr>
            <a:spLocks noGrp="1"/>
          </p:cNvSpPr>
          <p:nvPr>
            <p:ph type="title"/>
          </p:nvPr>
        </p:nvSpPr>
        <p:spPr>
          <a:xfrm>
            <a:off x="3249529" y="158844"/>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0" name="Text Placeholder 8">
            <a:extLst>
              <a:ext uri="{FF2B5EF4-FFF2-40B4-BE49-F238E27FC236}">
                <a16:creationId xmlns:a16="http://schemas.microsoft.com/office/drawing/2014/main" id="{004E6D52-A89D-6CDE-6A31-0DE3E38DBC4E}"/>
              </a:ext>
            </a:extLst>
          </p:cNvPr>
          <p:cNvSpPr>
            <a:spLocks noGrp="1"/>
          </p:cNvSpPr>
          <p:nvPr>
            <p:ph type="body" sz="quarter" idx="13" hasCustomPrompt="1"/>
          </p:nvPr>
        </p:nvSpPr>
        <p:spPr>
          <a:xfrm>
            <a:off x="3249530" y="769104"/>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2" name="Slide Number Placeholder 1">
            <a:extLst>
              <a:ext uri="{FF2B5EF4-FFF2-40B4-BE49-F238E27FC236}">
                <a16:creationId xmlns:a16="http://schemas.microsoft.com/office/drawing/2014/main" id="{BDAA70E2-BCAD-3045-9E76-C40A568F4C74}"/>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25316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6CE7D5-CF57-46EF-B807-FDD0502418D4}" type="datetimeFigureOut">
              <a:rPr lang="en-US" smtClean="0"/>
              <a:t>10/25/25</a:t>
            </a:fld>
            <a:endParaRPr lang="en-US"/>
          </a:p>
        </p:txBody>
      </p:sp>
      <p:sp>
        <p:nvSpPr>
          <p:cNvPr id="5" name="Footer Placeholder 4"/>
          <p:cNvSpPr>
            <a:spLocks noGrp="1"/>
          </p:cNvSpPr>
          <p:nvPr>
            <p:ph type="ftr" sz="quarter" idx="11"/>
          </p:nvPr>
        </p:nvSpPr>
        <p:spPr/>
        <p:txBody>
          <a:bodyPr/>
          <a:lstStyle/>
          <a:p>
            <a:endParaRPr lang="en-US"/>
          </a:p>
        </p:txBody>
      </p:sp>
      <p:sp>
        <p:nvSpPr>
          <p:cNvPr id="7" name="Title 1">
            <a:extLst>
              <a:ext uri="{FF2B5EF4-FFF2-40B4-BE49-F238E27FC236}">
                <a16:creationId xmlns:a16="http://schemas.microsoft.com/office/drawing/2014/main" id="{FD8F3214-67D7-FDC4-EB37-11AD2990E183}"/>
              </a:ext>
            </a:extLst>
          </p:cNvPr>
          <p:cNvSpPr>
            <a:spLocks noGrp="1"/>
          </p:cNvSpPr>
          <p:nvPr>
            <p:ph type="ctrTitle"/>
          </p:nvPr>
        </p:nvSpPr>
        <p:spPr>
          <a:xfrm>
            <a:off x="920416" y="2001878"/>
            <a:ext cx="10351168" cy="1151605"/>
          </a:xfrm>
        </p:spPr>
        <p:txBody>
          <a:bodyPr anchor="b"/>
          <a:lstStyle>
            <a:lvl1pPr algn="ctr">
              <a:defRPr sz="6000">
                <a:latin typeface="Lato Heavy" panose="020F0502020204030203" pitchFamily="34" charset="0"/>
                <a:ea typeface="Lato Heavy" panose="020F0502020204030203" pitchFamily="34" charset="0"/>
                <a:cs typeface="Lato Heavy" panose="020F0502020204030203" pitchFamily="34" charset="0"/>
              </a:defRPr>
            </a:lvl1pPr>
          </a:lstStyle>
          <a:p>
            <a:r>
              <a:rPr lang="en-US"/>
              <a:t>Click to edit Master title style</a:t>
            </a:r>
          </a:p>
        </p:txBody>
      </p:sp>
      <p:sp>
        <p:nvSpPr>
          <p:cNvPr id="8" name="Subtitle 2">
            <a:extLst>
              <a:ext uri="{FF2B5EF4-FFF2-40B4-BE49-F238E27FC236}">
                <a16:creationId xmlns:a16="http://schemas.microsoft.com/office/drawing/2014/main" id="{791F6163-F002-C45F-A909-19425CAB043A}"/>
              </a:ext>
            </a:extLst>
          </p:cNvPr>
          <p:cNvSpPr>
            <a:spLocks noGrp="1"/>
          </p:cNvSpPr>
          <p:nvPr>
            <p:ph type="subTitle" idx="1"/>
          </p:nvPr>
        </p:nvSpPr>
        <p:spPr>
          <a:xfrm>
            <a:off x="1524000" y="3241152"/>
            <a:ext cx="9144000" cy="551155"/>
          </a:xfrm>
        </p:spPr>
        <p:txBody>
          <a:bodyPr>
            <a:normAutofit/>
          </a:bodyPr>
          <a:lstStyle>
            <a:lvl1pPr marL="0" indent="0" algn="ctr">
              <a:buNone/>
              <a:defRPr sz="3200">
                <a:latin typeface="Lato Semibold" panose="020F0502020204030203" pitchFamily="34" charset="0"/>
                <a:cs typeface="Lato Semibold"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1">
            <a:extLst>
              <a:ext uri="{FF2B5EF4-FFF2-40B4-BE49-F238E27FC236}">
                <a16:creationId xmlns:a16="http://schemas.microsoft.com/office/drawing/2014/main" id="{921DBFBF-1487-19DB-225C-73313E67432C}"/>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194557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59948BF1-BB48-C9FA-7C4B-0C4C6FB9ED24}"/>
              </a:ext>
            </a:extLst>
          </p:cNvPr>
          <p:cNvSpPr>
            <a:spLocks noGrp="1"/>
          </p:cNvSpPr>
          <p:nvPr>
            <p:ph type="title"/>
          </p:nvPr>
        </p:nvSpPr>
        <p:spPr>
          <a:xfrm>
            <a:off x="3249529" y="0"/>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1" name="Text Placeholder 8">
            <a:extLst>
              <a:ext uri="{FF2B5EF4-FFF2-40B4-BE49-F238E27FC236}">
                <a16:creationId xmlns:a16="http://schemas.microsoft.com/office/drawing/2014/main" id="{A9D37E96-7158-10E5-254E-50C847487264}"/>
              </a:ext>
            </a:extLst>
          </p:cNvPr>
          <p:cNvSpPr>
            <a:spLocks noGrp="1"/>
          </p:cNvSpPr>
          <p:nvPr>
            <p:ph type="body" sz="quarter" idx="13" hasCustomPrompt="1"/>
          </p:nvPr>
        </p:nvSpPr>
        <p:spPr>
          <a:xfrm>
            <a:off x="3249530" y="610260"/>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6" name="Slide Number Placeholder 1">
            <a:extLst>
              <a:ext uri="{FF2B5EF4-FFF2-40B4-BE49-F238E27FC236}">
                <a16:creationId xmlns:a16="http://schemas.microsoft.com/office/drawing/2014/main" id="{A14BDCD4-5303-CB65-7817-C1906516F2B4}"/>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45631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114470D9-9DD2-1D37-6166-BE43594BD27B}"/>
              </a:ext>
            </a:extLst>
          </p:cNvPr>
          <p:cNvSpPr>
            <a:spLocks noGrp="1"/>
          </p:cNvSpPr>
          <p:nvPr>
            <p:ph type="title"/>
          </p:nvPr>
        </p:nvSpPr>
        <p:spPr>
          <a:xfrm>
            <a:off x="3249529" y="22881"/>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3" name="Text Placeholder 8">
            <a:extLst>
              <a:ext uri="{FF2B5EF4-FFF2-40B4-BE49-F238E27FC236}">
                <a16:creationId xmlns:a16="http://schemas.microsoft.com/office/drawing/2014/main" id="{9324A713-81C1-AE86-E4A8-4F59209D1DBD}"/>
              </a:ext>
            </a:extLst>
          </p:cNvPr>
          <p:cNvSpPr>
            <a:spLocks noGrp="1"/>
          </p:cNvSpPr>
          <p:nvPr>
            <p:ph type="body" sz="quarter" idx="13" hasCustomPrompt="1"/>
          </p:nvPr>
        </p:nvSpPr>
        <p:spPr>
          <a:xfrm>
            <a:off x="3249530" y="633141"/>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5" name="Slide Number Placeholder 1">
            <a:extLst>
              <a:ext uri="{FF2B5EF4-FFF2-40B4-BE49-F238E27FC236}">
                <a16:creationId xmlns:a16="http://schemas.microsoft.com/office/drawing/2014/main" id="{2B6B1A8E-A9F0-7F41-CF78-C25879378A1B}"/>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3000531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49529" y="0"/>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9" name="Text Placeholder 8">
            <a:extLst>
              <a:ext uri="{FF2B5EF4-FFF2-40B4-BE49-F238E27FC236}">
                <a16:creationId xmlns:a16="http://schemas.microsoft.com/office/drawing/2014/main" id="{E4F28CBB-3455-30DC-F811-BADECE110E6E}"/>
              </a:ext>
            </a:extLst>
          </p:cNvPr>
          <p:cNvSpPr>
            <a:spLocks noGrp="1"/>
          </p:cNvSpPr>
          <p:nvPr>
            <p:ph type="body" sz="quarter" idx="13" hasCustomPrompt="1"/>
          </p:nvPr>
        </p:nvSpPr>
        <p:spPr>
          <a:xfrm>
            <a:off x="3249530" y="610260"/>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1" name="Slide Number Placeholder 1">
            <a:extLst>
              <a:ext uri="{FF2B5EF4-FFF2-40B4-BE49-F238E27FC236}">
                <a16:creationId xmlns:a16="http://schemas.microsoft.com/office/drawing/2014/main" id="{9C3C5953-2B5C-3C69-6FCB-A0BE284104B7}"/>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00128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5" name="Title 1">
            <a:extLst>
              <a:ext uri="{FF2B5EF4-FFF2-40B4-BE49-F238E27FC236}">
                <a16:creationId xmlns:a16="http://schemas.microsoft.com/office/drawing/2014/main" id="{F805619C-3946-4AF6-B97F-76DB6F93022D}"/>
              </a:ext>
            </a:extLst>
          </p:cNvPr>
          <p:cNvSpPr>
            <a:spLocks noGrp="1"/>
          </p:cNvSpPr>
          <p:nvPr>
            <p:ph type="title"/>
          </p:nvPr>
        </p:nvSpPr>
        <p:spPr>
          <a:xfrm>
            <a:off x="3249529" y="0"/>
            <a:ext cx="5692942" cy="735764"/>
          </a:xfrm>
        </p:spPr>
        <p:txBody>
          <a:bodyPr>
            <a:normAutofit/>
          </a:bodyPr>
          <a:lstStyle>
            <a:lvl1pPr algn="ctr">
              <a:defRPr sz="32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8" name="Text Placeholder 8">
            <a:extLst>
              <a:ext uri="{FF2B5EF4-FFF2-40B4-BE49-F238E27FC236}">
                <a16:creationId xmlns:a16="http://schemas.microsoft.com/office/drawing/2014/main" id="{C1E14065-9DD1-AAC1-BFD3-D9F51F10B6B7}"/>
              </a:ext>
            </a:extLst>
          </p:cNvPr>
          <p:cNvSpPr>
            <a:spLocks noGrp="1"/>
          </p:cNvSpPr>
          <p:nvPr>
            <p:ph type="body" sz="quarter" idx="13" hasCustomPrompt="1"/>
          </p:nvPr>
        </p:nvSpPr>
        <p:spPr>
          <a:xfrm>
            <a:off x="3249530" y="610260"/>
            <a:ext cx="5692942" cy="365125"/>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1" name="Slide Number Placeholder 1">
            <a:extLst>
              <a:ext uri="{FF2B5EF4-FFF2-40B4-BE49-F238E27FC236}">
                <a16:creationId xmlns:a16="http://schemas.microsoft.com/office/drawing/2014/main" id="{8158835A-F7B1-ED65-84DD-ABD79DEB5AE6}"/>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156998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433380" y="814564"/>
            <a:ext cx="6172200" cy="53576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36061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10/25/25</a:t>
            </a:fld>
            <a:endParaRPr lang="en-US"/>
          </a:p>
        </p:txBody>
      </p:sp>
      <p:sp>
        <p:nvSpPr>
          <p:cNvPr id="6" name="Footer Placeholder 5"/>
          <p:cNvSpPr>
            <a:spLocks noGrp="1"/>
          </p:cNvSpPr>
          <p:nvPr>
            <p:ph type="ftr" sz="quarter" idx="11"/>
          </p:nvPr>
        </p:nvSpPr>
        <p:spPr>
          <a:xfrm>
            <a:off x="3709737" y="6356349"/>
            <a:ext cx="4772526" cy="365125"/>
          </a:xfrm>
        </p:spPr>
        <p:txBody>
          <a:bodyPr/>
          <a:lstStyle/>
          <a:p>
            <a:endParaRPr lang="en-US"/>
          </a:p>
        </p:txBody>
      </p:sp>
      <p:sp>
        <p:nvSpPr>
          <p:cNvPr id="7" name="Slide Number Placeholder 6"/>
          <p:cNvSpPr>
            <a:spLocks noGrp="1"/>
          </p:cNvSpPr>
          <p:nvPr>
            <p:ph type="sldNum" sz="quarter" idx="12"/>
          </p:nvPr>
        </p:nvSpPr>
        <p:spPr>
          <a:xfrm>
            <a:off x="8862380" y="6356350"/>
            <a:ext cx="2743200" cy="365125"/>
          </a:xfrm>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91EA3F43-F84D-E5D3-6FC2-05E2FA00F006}"/>
              </a:ext>
            </a:extLst>
          </p:cNvPr>
          <p:cNvSpPr>
            <a:spLocks noGrp="1"/>
          </p:cNvSpPr>
          <p:nvPr>
            <p:ph type="title"/>
          </p:nvPr>
        </p:nvSpPr>
        <p:spPr>
          <a:xfrm>
            <a:off x="836612" y="814564"/>
            <a:ext cx="3932237" cy="735764"/>
          </a:xfrm>
        </p:spPr>
        <p:txBody>
          <a:bodyPr>
            <a:noAutofit/>
          </a:bodyPr>
          <a:lstStyle>
            <a:lvl1pPr algn="ctr">
              <a:defRPr sz="2800">
                <a:latin typeface="Lato Semibold" panose="020F0502020204030203" pitchFamily="34" charset="0"/>
                <a:cs typeface="Lato Semibold" panose="020F0502020204030203" pitchFamily="34" charset="0"/>
              </a:defRPr>
            </a:lvl1pPr>
          </a:lstStyle>
          <a:p>
            <a:r>
              <a:rPr lang="en-US"/>
              <a:t>Click to edit Master title style</a:t>
            </a:r>
          </a:p>
        </p:txBody>
      </p:sp>
      <p:sp>
        <p:nvSpPr>
          <p:cNvPr id="11" name="Text Placeholder 8">
            <a:extLst>
              <a:ext uri="{FF2B5EF4-FFF2-40B4-BE49-F238E27FC236}">
                <a16:creationId xmlns:a16="http://schemas.microsoft.com/office/drawing/2014/main" id="{7BAD0C13-0140-1DA3-4B70-46733C8FE8F4}"/>
              </a:ext>
            </a:extLst>
          </p:cNvPr>
          <p:cNvSpPr>
            <a:spLocks noGrp="1"/>
          </p:cNvSpPr>
          <p:nvPr>
            <p:ph type="body" sz="quarter" idx="13" hasCustomPrompt="1"/>
          </p:nvPr>
        </p:nvSpPr>
        <p:spPr>
          <a:xfrm>
            <a:off x="836612" y="1692042"/>
            <a:ext cx="3932237" cy="484420"/>
          </a:xfrm>
        </p:spPr>
        <p:txBody>
          <a:bodyPr>
            <a:normAutofit/>
          </a:bodyPr>
          <a:lstStyle>
            <a:lvl1pPr marL="0" indent="0" algn="ctr">
              <a:buNone/>
              <a:defRPr sz="1400">
                <a:latin typeface="Lato" panose="020F0502020204030203" pitchFamily="34" charset="0"/>
                <a:cs typeface="Lato" panose="020F0502020204030203" pitchFamily="34" charset="0"/>
              </a:defRPr>
            </a:lvl1pPr>
          </a:lstStyle>
          <a:p>
            <a:pPr lvl="0"/>
            <a:r>
              <a:rPr lang="en-US"/>
              <a:t>Master subtitle style</a:t>
            </a:r>
            <a:endParaRPr lang="en-IN"/>
          </a:p>
        </p:txBody>
      </p:sp>
      <p:sp>
        <p:nvSpPr>
          <p:cNvPr id="13" name="Slide Number Placeholder 1">
            <a:extLst>
              <a:ext uri="{FF2B5EF4-FFF2-40B4-BE49-F238E27FC236}">
                <a16:creationId xmlns:a16="http://schemas.microsoft.com/office/drawing/2014/main" id="{492D2075-5E37-4CA7-AB5D-F08E36C5144B}"/>
              </a:ext>
            </a:extLst>
          </p:cNvPr>
          <p:cNvSpPr txBox="1">
            <a:spLocks/>
          </p:cNvSpPr>
          <p:nvPr/>
        </p:nvSpPr>
        <p:spPr>
          <a:xfrm>
            <a:off x="11650894" y="6447034"/>
            <a:ext cx="541106" cy="243934"/>
          </a:xfrm>
          <a:prstGeom prst="rect">
            <a:avLst/>
          </a:prstGeom>
          <a:solidFill>
            <a:srgbClr val="001A51"/>
          </a:solidFill>
          <a:ln>
            <a:no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41A731-DABD-4FE1-9F9A-B1DF5C03B505}" type="slidenum">
              <a:rPr lang="en-IN" sz="110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pPr algn="r"/>
              <a:t>‹#›</a:t>
            </a:fld>
            <a:endParaRPr lang="en-IN" sz="160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64554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92382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pic>
        <p:nvPicPr>
          <p:cNvPr id="7" name="Picture 2">
            <a:extLst>
              <a:ext uri="{FF2B5EF4-FFF2-40B4-BE49-F238E27FC236}">
                <a16:creationId xmlns:a16="http://schemas.microsoft.com/office/drawing/2014/main" id="{B284122E-A540-3871-71DC-0B72EC5ED2F5}"/>
              </a:ext>
            </a:extLst>
          </p:cNvPr>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55096" y="22881"/>
            <a:ext cx="783104" cy="4404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and making a peace sign&#10;&#10;AI-generated content may be incorrect.">
            <a:extLst>
              <a:ext uri="{FF2B5EF4-FFF2-40B4-BE49-F238E27FC236}">
                <a16:creationId xmlns:a16="http://schemas.microsoft.com/office/drawing/2014/main" id="{CB080D2B-F66D-23B4-6877-3CEE4E434B3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55096" y="6158929"/>
            <a:ext cx="1109470" cy="624077"/>
          </a:xfrm>
          <a:prstGeom prst="rect">
            <a:avLst/>
          </a:prstGeom>
        </p:spPr>
      </p:pic>
      <p:pic>
        <p:nvPicPr>
          <p:cNvPr id="13" name="Picture 12" descr="A circular logo with a circle and text&#10;&#10;AI-generated content may be incorrect.">
            <a:extLst>
              <a:ext uri="{FF2B5EF4-FFF2-40B4-BE49-F238E27FC236}">
                <a16:creationId xmlns:a16="http://schemas.microsoft.com/office/drawing/2014/main" id="{6EB2A9F6-10F5-B776-6175-345C62C12707}"/>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1473132" y="22881"/>
            <a:ext cx="565967" cy="565967"/>
          </a:xfrm>
          <a:prstGeom prst="rect">
            <a:avLst/>
          </a:prstGeom>
        </p:spPr>
      </p:pic>
    </p:spTree>
    <p:extLst>
      <p:ext uri="{BB962C8B-B14F-4D97-AF65-F5344CB8AC3E}">
        <p14:creationId xmlns:p14="http://schemas.microsoft.com/office/powerpoint/2010/main" val="305035968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63EF52-99D7-4279-A426-FDDC63E0ED22}" type="datetime1">
              <a:rPr lang="en-IN" smtClean="0"/>
              <a:t>25/10/25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954DF6-FE28-4A03-A24C-90C5101531C7}" type="slidenum">
              <a:rPr lang="en-IN" smtClean="0"/>
              <a:t>‹#›</a:t>
            </a:fld>
            <a:endParaRPr lang="en-IN"/>
          </a:p>
        </p:txBody>
      </p:sp>
      <p:pic>
        <p:nvPicPr>
          <p:cNvPr id="7" name="Picture 2">
            <a:extLst>
              <a:ext uri="{FF2B5EF4-FFF2-40B4-BE49-F238E27FC236}">
                <a16:creationId xmlns:a16="http://schemas.microsoft.com/office/drawing/2014/main" id="{365645BC-729D-B165-9AC9-185122E2144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5096" y="22881"/>
            <a:ext cx="783104" cy="440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hand making a peace sign&#10;&#10;AI-generated content may be incorrect.">
            <a:extLst>
              <a:ext uri="{FF2B5EF4-FFF2-40B4-BE49-F238E27FC236}">
                <a16:creationId xmlns:a16="http://schemas.microsoft.com/office/drawing/2014/main" id="{D76B8702-06CB-CC95-66E0-4BE37C764E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96" y="6158929"/>
            <a:ext cx="1109470" cy="624077"/>
          </a:xfrm>
          <a:prstGeom prst="rect">
            <a:avLst/>
          </a:prstGeom>
        </p:spPr>
      </p:pic>
      <p:pic>
        <p:nvPicPr>
          <p:cNvPr id="10" name="Picture 9" descr="A circular logo with a circle and text&#10;&#10;AI-generated content may be incorrect.">
            <a:extLst>
              <a:ext uri="{FF2B5EF4-FFF2-40B4-BE49-F238E27FC236}">
                <a16:creationId xmlns:a16="http://schemas.microsoft.com/office/drawing/2014/main" id="{053E5C2E-BEA9-F789-639A-732ED9BC9D0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73132" y="22881"/>
            <a:ext cx="565967" cy="565967"/>
          </a:xfrm>
          <a:prstGeom prst="rect">
            <a:avLst/>
          </a:prstGeom>
        </p:spPr>
      </p:pic>
    </p:spTree>
    <p:extLst>
      <p:ext uri="{BB962C8B-B14F-4D97-AF65-F5344CB8AC3E}">
        <p14:creationId xmlns:p14="http://schemas.microsoft.com/office/powerpoint/2010/main" val="4084989033"/>
      </p:ext>
    </p:extLst>
  </p:cSld>
  <p:clrMap bg1="lt1" tx1="dk1" bg2="lt2" tx2="dk2" accent1="accent1" accent2="accent2" accent3="accent3" accent4="accent4" accent5="accent5" accent6="accent6" hlink="hlink" folHlink="folHlink"/>
  <p:sldLayoutIdLst>
    <p:sldLayoutId id="214748375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6.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37.png"/><Relationship Id="rId5" Type="http://schemas.openxmlformats.org/officeDocument/2006/relationships/image" Target="../media/image13.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FE93-0B1C-B3B7-D656-720B00511305}"/>
              </a:ext>
            </a:extLst>
          </p:cNvPr>
          <p:cNvSpPr>
            <a:spLocks noGrp="1"/>
          </p:cNvSpPr>
          <p:nvPr>
            <p:ph type="ctrTitle"/>
          </p:nvPr>
        </p:nvSpPr>
        <p:spPr>
          <a:xfrm>
            <a:off x="1273112" y="2001817"/>
            <a:ext cx="10351168" cy="1151605"/>
          </a:xfrm>
        </p:spPr>
        <p:txBody>
          <a:bodyPr/>
          <a:lstStyle/>
          <a:p>
            <a:r>
              <a:rPr lang="en-US" dirty="0"/>
              <a:t>ASU Fall Fest Hackathon</a:t>
            </a:r>
          </a:p>
        </p:txBody>
      </p:sp>
      <p:sp>
        <p:nvSpPr>
          <p:cNvPr id="3" name="Subtitle 2">
            <a:extLst>
              <a:ext uri="{FF2B5EF4-FFF2-40B4-BE49-F238E27FC236}">
                <a16:creationId xmlns:a16="http://schemas.microsoft.com/office/drawing/2014/main" id="{3E323A5D-CE45-4A17-8FC6-64B6D0636D84}"/>
              </a:ext>
            </a:extLst>
          </p:cNvPr>
          <p:cNvSpPr>
            <a:spLocks noGrp="1"/>
          </p:cNvSpPr>
          <p:nvPr>
            <p:ph type="subTitle" idx="1"/>
          </p:nvPr>
        </p:nvSpPr>
        <p:spPr>
          <a:xfrm>
            <a:off x="1524000" y="3153422"/>
            <a:ext cx="9144000" cy="551155"/>
          </a:xfrm>
        </p:spPr>
        <p:txBody>
          <a:bodyPr/>
          <a:lstStyle/>
          <a:p>
            <a:r>
              <a:rPr lang="en-US" dirty="0"/>
              <a:t>Quantum club</a:t>
            </a:r>
          </a:p>
        </p:txBody>
      </p:sp>
    </p:spTree>
    <p:extLst>
      <p:ext uri="{BB962C8B-B14F-4D97-AF65-F5344CB8AC3E}">
        <p14:creationId xmlns:p14="http://schemas.microsoft.com/office/powerpoint/2010/main" val="51285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FEDDCD-0130-4CDF-67D1-E7170DDB751E}"/>
              </a:ext>
            </a:extLst>
          </p:cNvPr>
          <p:cNvSpPr>
            <a:spLocks noGrp="1"/>
          </p:cNvSpPr>
          <p:nvPr>
            <p:ph type="title"/>
          </p:nvPr>
        </p:nvSpPr>
        <p:spPr/>
        <p:txBody>
          <a:bodyPr/>
          <a:lstStyle/>
          <a:p>
            <a:r>
              <a:rPr lang="en-US" dirty="0"/>
              <a:t>BB84 QKD</a:t>
            </a:r>
          </a:p>
        </p:txBody>
      </p:sp>
      <p:grpSp>
        <p:nvGrpSpPr>
          <p:cNvPr id="66" name="Group 65">
            <a:extLst>
              <a:ext uri="{FF2B5EF4-FFF2-40B4-BE49-F238E27FC236}">
                <a16:creationId xmlns:a16="http://schemas.microsoft.com/office/drawing/2014/main" id="{6E3D6499-8023-3CA6-F6D4-E4AF1B328D1D}"/>
              </a:ext>
            </a:extLst>
          </p:cNvPr>
          <p:cNvGrpSpPr/>
          <p:nvPr/>
        </p:nvGrpSpPr>
        <p:grpSpPr>
          <a:xfrm>
            <a:off x="444793" y="884194"/>
            <a:ext cx="6551903" cy="3969280"/>
            <a:chOff x="409584" y="995531"/>
            <a:chExt cx="6551903" cy="3969280"/>
          </a:xfrm>
        </p:grpSpPr>
        <p:sp>
          <p:nvSpPr>
            <p:cNvPr id="41" name="Content Placeholder 2">
              <a:extLst>
                <a:ext uri="{FF2B5EF4-FFF2-40B4-BE49-F238E27FC236}">
                  <a16:creationId xmlns:a16="http://schemas.microsoft.com/office/drawing/2014/main" id="{415F1DE7-2439-2174-1CA3-D6A1DD5C114E}"/>
                </a:ext>
              </a:extLst>
            </p:cNvPr>
            <p:cNvSpPr txBox="1">
              <a:spLocks/>
            </p:cNvSpPr>
            <p:nvPr/>
          </p:nvSpPr>
          <p:spPr>
            <a:xfrm>
              <a:off x="409584" y="1418877"/>
              <a:ext cx="6551903" cy="354593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We are given two distant parties: </a:t>
              </a:r>
              <a:r>
                <a:rPr lang="en-US" sz="1800" b="1" dirty="0"/>
                <a:t>Alice</a:t>
              </a:r>
              <a:r>
                <a:rPr lang="en-US" sz="1800" dirty="0"/>
                <a:t> and </a:t>
              </a:r>
              <a:r>
                <a:rPr lang="en-US" sz="1800" b="1" dirty="0"/>
                <a:t>Bob</a:t>
              </a:r>
              <a:r>
                <a:rPr lang="en-US" sz="1800" dirty="0"/>
                <a:t>.</a:t>
              </a:r>
              <a:br>
                <a:rPr lang="en-US" sz="1800" dirty="0"/>
              </a:br>
              <a:r>
                <a:rPr lang="en-US" sz="1800" dirty="0"/>
                <a:t>They wish to share a </a:t>
              </a:r>
              <a:r>
                <a:rPr lang="en-US" sz="1800" b="1" dirty="0"/>
                <a:t>secret key</a:t>
              </a:r>
              <a:r>
                <a:rPr lang="en-US" sz="1800" dirty="0"/>
                <a:t> using a </a:t>
              </a:r>
              <a:r>
                <a:rPr lang="en-US" sz="1800" b="1" dirty="0"/>
                <a:t>quantum channel</a:t>
              </a:r>
              <a:r>
                <a:rPr lang="en-US" sz="1800" dirty="0"/>
                <a:t> that may be disturbed by an </a:t>
              </a:r>
              <a:r>
                <a:rPr lang="en-US" sz="1800" b="1" dirty="0"/>
                <a:t>eavesdropper (Eve)</a:t>
              </a:r>
              <a:r>
                <a:rPr lang="en-US" sz="1800" dirty="0"/>
                <a:t>.</a:t>
              </a:r>
            </a:p>
            <a:p>
              <a:r>
                <a:rPr lang="en-US" sz="1800" dirty="0"/>
                <a:t>The channel takes </a:t>
              </a:r>
              <a:r>
                <a:rPr lang="en-US" sz="1800" b="1" dirty="0"/>
                <a:t>quantum bits</a:t>
              </a:r>
              <a:r>
                <a:rPr lang="en-US" sz="1800" dirty="0"/>
                <a:t> as input and produces </a:t>
              </a:r>
              <a:r>
                <a:rPr lang="en-US" sz="1800" b="1" dirty="0"/>
                <a:t>measurement outcomes</a:t>
              </a:r>
              <a:r>
                <a:rPr lang="en-US" sz="1800" dirty="0"/>
                <a:t> as output.</a:t>
              </a:r>
            </a:p>
            <a:p>
              <a:r>
                <a:rPr lang="en-US" sz="1800" b="1" dirty="0"/>
                <a:t>Case 1: No Eavesdropper / Low Noise</a:t>
              </a:r>
              <a:br>
                <a:rPr lang="en-US" sz="1800" dirty="0"/>
              </a:br>
              <a:r>
                <a:rPr lang="en-US" sz="1800" dirty="0"/>
                <a:t>Qubits travel undisturbed.</a:t>
              </a:r>
              <a:br>
                <a:rPr lang="en-US" sz="1800" dirty="0"/>
              </a:br>
              <a:r>
                <a:rPr lang="en-US" sz="1800" dirty="0"/>
                <a:t>Alice and Bob measure in matching bases → identical bits → </a:t>
              </a:r>
              <a:r>
                <a:rPr lang="en-US" sz="1800" b="1" dirty="0"/>
                <a:t>secure key</a:t>
              </a:r>
              <a:r>
                <a:rPr lang="en-US" sz="1800" dirty="0"/>
                <a:t>.</a:t>
              </a:r>
            </a:p>
            <a:p>
              <a:r>
                <a:rPr lang="en-US" sz="1800" b="1" dirty="0"/>
                <a:t>Case 2: Eavesdropping or High Noise</a:t>
              </a:r>
              <a:br>
                <a:rPr lang="en-US" sz="1800" dirty="0"/>
              </a:br>
              <a:r>
                <a:rPr lang="en-US" sz="1800" dirty="0"/>
                <a:t>Eve measures and resends, disturbing the states.</a:t>
              </a:r>
              <a:br>
                <a:rPr lang="en-US" sz="1800" dirty="0"/>
              </a:br>
              <a:r>
                <a:rPr lang="en-US" sz="1800" dirty="0"/>
                <a:t>Basis mismatches appear → </a:t>
              </a:r>
              <a:r>
                <a:rPr lang="en-US" sz="1800" b="1" dirty="0"/>
                <a:t>elevated QBER (Quantum Bit Error Rate)</a:t>
              </a:r>
              <a:r>
                <a:rPr lang="en-US" sz="1800" dirty="0"/>
                <a:t> → security compromised.</a:t>
              </a:r>
            </a:p>
            <a:p>
              <a:endParaRPr lang="en-US" sz="1800" dirty="0"/>
            </a:p>
          </p:txBody>
        </p:sp>
        <p:sp>
          <p:nvSpPr>
            <p:cNvPr id="43" name="TextBox 42">
              <a:extLst>
                <a:ext uri="{FF2B5EF4-FFF2-40B4-BE49-F238E27FC236}">
                  <a16:creationId xmlns:a16="http://schemas.microsoft.com/office/drawing/2014/main" id="{2E419FA4-690E-EBA1-E553-1B2B899D49C4}"/>
                </a:ext>
              </a:extLst>
            </p:cNvPr>
            <p:cNvSpPr txBox="1"/>
            <p:nvPr/>
          </p:nvSpPr>
          <p:spPr>
            <a:xfrm>
              <a:off x="409584" y="995531"/>
              <a:ext cx="1893455" cy="369332"/>
            </a:xfrm>
            <a:prstGeom prst="rect">
              <a:avLst/>
            </a:prstGeom>
            <a:solidFill>
              <a:srgbClr val="901340"/>
            </a:solidFill>
          </p:spPr>
          <p:txBody>
            <a:bodyPr wrap="square">
              <a:spAutoFit/>
            </a:bodyPr>
            <a:lstStyle/>
            <a:p>
              <a:pPr algn="ctr"/>
              <a:r>
                <a:rPr lang="en-US" b="1" dirty="0">
                  <a:solidFill>
                    <a:schemeClr val="bg1"/>
                  </a:solidFill>
                </a:rPr>
                <a:t>Problem Set Up: </a:t>
              </a:r>
            </a:p>
          </p:txBody>
        </p:sp>
      </p:grpSp>
      <p:grpSp>
        <p:nvGrpSpPr>
          <p:cNvPr id="68" name="Group 67">
            <a:extLst>
              <a:ext uri="{FF2B5EF4-FFF2-40B4-BE49-F238E27FC236}">
                <a16:creationId xmlns:a16="http://schemas.microsoft.com/office/drawing/2014/main" id="{0928B9D9-7133-0D4C-1287-77825DB5BAB5}"/>
              </a:ext>
            </a:extLst>
          </p:cNvPr>
          <p:cNvGrpSpPr/>
          <p:nvPr/>
        </p:nvGrpSpPr>
        <p:grpSpPr>
          <a:xfrm>
            <a:off x="478598" y="4853474"/>
            <a:ext cx="6096000" cy="1395214"/>
            <a:chOff x="1623461" y="5266133"/>
            <a:chExt cx="6096000" cy="1395214"/>
          </a:xfrm>
        </p:grpSpPr>
        <p:sp>
          <p:nvSpPr>
            <p:cNvPr id="45" name="TextBox 44">
              <a:extLst>
                <a:ext uri="{FF2B5EF4-FFF2-40B4-BE49-F238E27FC236}">
                  <a16:creationId xmlns:a16="http://schemas.microsoft.com/office/drawing/2014/main" id="{4A0AA3A4-80CF-ADFC-B3CB-C7811638E9E1}"/>
                </a:ext>
              </a:extLst>
            </p:cNvPr>
            <p:cNvSpPr txBox="1"/>
            <p:nvPr/>
          </p:nvSpPr>
          <p:spPr>
            <a:xfrm>
              <a:off x="1623461" y="5645684"/>
              <a:ext cx="6096000" cy="1015663"/>
            </a:xfrm>
            <a:prstGeom prst="rect">
              <a:avLst/>
            </a:prstGeom>
            <a:noFill/>
          </p:spPr>
          <p:txBody>
            <a:bodyPr wrap="square">
              <a:spAutoFit/>
            </a:bodyPr>
            <a:lstStyle/>
            <a:p>
              <a:r>
                <a:rPr lang="en-US" sz="2000" dirty="0"/>
                <a:t>Use </a:t>
              </a:r>
              <a:r>
                <a:rPr lang="en-US" sz="2000" b="1" dirty="0" err="1"/>
                <a:t>Qiskit</a:t>
              </a:r>
              <a:r>
                <a:rPr lang="en-US" sz="2000" dirty="0"/>
                <a:t> to implement </a:t>
              </a:r>
              <a:r>
                <a:rPr lang="en-US" sz="2000" b="1" dirty="0"/>
                <a:t>BB84</a:t>
              </a:r>
              <a:r>
                <a:rPr lang="en-US" sz="2000" dirty="0"/>
                <a:t>, generate and sift keys,</a:t>
              </a:r>
              <a:br>
                <a:rPr lang="en-US" sz="2000" dirty="0"/>
              </a:br>
              <a:r>
                <a:rPr lang="en-US" sz="2000" dirty="0"/>
                <a:t>and show how </a:t>
              </a:r>
              <a:r>
                <a:rPr lang="en-US" sz="2000" b="1" dirty="0"/>
                <a:t>QBER changes</a:t>
              </a:r>
              <a:r>
                <a:rPr lang="en-US" sz="2000" dirty="0"/>
                <a:t> with noise or eavesdropping.</a:t>
              </a:r>
            </a:p>
          </p:txBody>
        </p:sp>
        <p:sp>
          <p:nvSpPr>
            <p:cNvPr id="67" name="TextBox 66">
              <a:extLst>
                <a:ext uri="{FF2B5EF4-FFF2-40B4-BE49-F238E27FC236}">
                  <a16:creationId xmlns:a16="http://schemas.microsoft.com/office/drawing/2014/main" id="{B94C86F0-2E72-8B40-761E-4A78776AE452}"/>
                </a:ext>
              </a:extLst>
            </p:cNvPr>
            <p:cNvSpPr txBox="1"/>
            <p:nvPr/>
          </p:nvSpPr>
          <p:spPr>
            <a:xfrm>
              <a:off x="1631513" y="5266133"/>
              <a:ext cx="851181" cy="369332"/>
            </a:xfrm>
            <a:prstGeom prst="rect">
              <a:avLst/>
            </a:prstGeom>
            <a:solidFill>
              <a:srgbClr val="FFC000"/>
            </a:solidFill>
          </p:spPr>
          <p:txBody>
            <a:bodyPr wrap="square">
              <a:spAutoFit/>
            </a:bodyPr>
            <a:lstStyle/>
            <a:p>
              <a:pPr algn="ctr"/>
              <a:r>
                <a:rPr lang="en-US" b="1" dirty="0"/>
                <a:t>Goal: </a:t>
              </a:r>
            </a:p>
          </p:txBody>
        </p:sp>
      </p:grpSp>
      <p:pic>
        <p:nvPicPr>
          <p:cNvPr id="3" name="Picture 2">
            <a:extLst>
              <a:ext uri="{FF2B5EF4-FFF2-40B4-BE49-F238E27FC236}">
                <a16:creationId xmlns:a16="http://schemas.microsoft.com/office/drawing/2014/main" id="{4B6FB0BF-8D99-7356-DB12-051EA90BB573}"/>
              </a:ext>
            </a:extLst>
          </p:cNvPr>
          <p:cNvPicPr>
            <a:picLocks noChangeAspect="1"/>
          </p:cNvPicPr>
          <p:nvPr/>
        </p:nvPicPr>
        <p:blipFill>
          <a:blip r:embed="rId2"/>
          <a:stretch>
            <a:fillRect/>
          </a:stretch>
        </p:blipFill>
        <p:spPr>
          <a:xfrm>
            <a:off x="7378816" y="838899"/>
            <a:ext cx="4813184" cy="3208789"/>
          </a:xfrm>
          <a:prstGeom prst="rect">
            <a:avLst/>
          </a:prstGeom>
        </p:spPr>
      </p:pic>
    </p:spTree>
    <p:extLst>
      <p:ext uri="{BB962C8B-B14F-4D97-AF65-F5344CB8AC3E}">
        <p14:creationId xmlns:p14="http://schemas.microsoft.com/office/powerpoint/2010/main" val="134066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4DFE-A7C8-BAD5-84DA-99EB45298F36}"/>
              </a:ext>
            </a:extLst>
          </p:cNvPr>
          <p:cNvSpPr>
            <a:spLocks noGrp="1"/>
          </p:cNvSpPr>
          <p:nvPr>
            <p:ph type="title"/>
          </p:nvPr>
        </p:nvSpPr>
        <p:spPr/>
        <p:txBody>
          <a:bodyPr/>
          <a:lstStyle/>
          <a:p>
            <a:r>
              <a:rPr lang="en-US"/>
              <a:t>How does it work?</a:t>
            </a:r>
            <a:endParaRPr lang="en-US" dirty="0"/>
          </a:p>
        </p:txBody>
      </p:sp>
      <p:sp>
        <p:nvSpPr>
          <p:cNvPr id="4" name="TextBox 3">
            <a:extLst>
              <a:ext uri="{FF2B5EF4-FFF2-40B4-BE49-F238E27FC236}">
                <a16:creationId xmlns:a16="http://schemas.microsoft.com/office/drawing/2014/main" id="{575C326F-BD08-2F3F-071E-6DB65166C00D}"/>
              </a:ext>
            </a:extLst>
          </p:cNvPr>
          <p:cNvSpPr txBox="1"/>
          <p:nvPr/>
        </p:nvSpPr>
        <p:spPr>
          <a:xfrm>
            <a:off x="264634" y="812055"/>
            <a:ext cx="8007961" cy="5078313"/>
          </a:xfrm>
          <a:prstGeom prst="rect">
            <a:avLst/>
          </a:prstGeom>
          <a:noFill/>
        </p:spPr>
        <p:txBody>
          <a:bodyPr wrap="none" rtlCol="0">
            <a:spAutoFit/>
          </a:bodyPr>
          <a:lstStyle/>
          <a:p>
            <a:r>
              <a:rPr lang="en-US" b="1"/>
              <a:t>Step 1 — Preparation (Alice):</a:t>
            </a:r>
            <a:br>
              <a:rPr lang="en-US"/>
            </a:br>
            <a:r>
              <a:rPr lang="en-US"/>
              <a:t>Alice creates random bits (0s and 1s) and random bases (Z or X).</a:t>
            </a:r>
            <a:br>
              <a:rPr lang="en-US"/>
            </a:br>
            <a:r>
              <a:rPr lang="en-US"/>
              <a:t>Each bit + basis pair defines a </a:t>
            </a:r>
            <a:r>
              <a:rPr lang="en-US" b="1"/>
              <a:t>quantum state</a:t>
            </a:r>
            <a:r>
              <a:rPr lang="en-US"/>
              <a:t>:</a:t>
            </a:r>
            <a:br>
              <a:rPr lang="en-US"/>
            </a:br>
            <a:r>
              <a:rPr lang="en-US"/>
              <a:t>∣0⟩,∣1⟩,∣+⟩,∣−⟩</a:t>
            </a:r>
            <a:endParaRPr lang="ar-AE"/>
          </a:p>
          <a:p>
            <a:r>
              <a:rPr lang="en-US" b="1"/>
              <a:t>Step 2 — Transmission (Quantum Channel):</a:t>
            </a:r>
            <a:br>
              <a:rPr lang="en-US"/>
            </a:br>
            <a:r>
              <a:rPr lang="en-US"/>
              <a:t>Alice sends the qubits to Bob through the quantum channel.</a:t>
            </a:r>
            <a:br>
              <a:rPr lang="en-US"/>
            </a:br>
            <a:r>
              <a:rPr lang="en-US"/>
              <a:t>Each qubit can be disturbed if </a:t>
            </a:r>
            <a:r>
              <a:rPr lang="en-US" b="1"/>
              <a:t>Eve</a:t>
            </a:r>
            <a:r>
              <a:rPr lang="en-US"/>
              <a:t> tries to measure it.</a:t>
            </a:r>
          </a:p>
          <a:p>
            <a:r>
              <a:rPr lang="en-US" b="1"/>
              <a:t>Step 3 — Measurement (Bob):</a:t>
            </a:r>
            <a:br>
              <a:rPr lang="en-US"/>
            </a:br>
            <a:r>
              <a:rPr lang="en-US"/>
              <a:t>Bob randomly chooses a measurement basis (Z or X) for each qubit.</a:t>
            </a:r>
            <a:br>
              <a:rPr lang="en-US"/>
            </a:br>
            <a:r>
              <a:rPr lang="en-US"/>
              <a:t>He records his results — many will not match Alice’s bits yet.</a:t>
            </a:r>
          </a:p>
          <a:p>
            <a:r>
              <a:rPr lang="en-US" b="1"/>
              <a:t>Step 4 — Sifting (Classical Channel):</a:t>
            </a:r>
            <a:br>
              <a:rPr lang="en-US"/>
            </a:br>
            <a:r>
              <a:rPr lang="en-US"/>
              <a:t>Alice and Bob publicly compare their bases (not bit values).</a:t>
            </a:r>
            <a:br>
              <a:rPr lang="en-US"/>
            </a:br>
            <a:r>
              <a:rPr lang="en-US"/>
              <a:t>They </a:t>
            </a:r>
            <a:r>
              <a:rPr lang="en-US" b="1"/>
              <a:t>keep only matching bases</a:t>
            </a:r>
            <a:r>
              <a:rPr lang="en-US"/>
              <a:t> → this forms the </a:t>
            </a:r>
            <a:r>
              <a:rPr lang="en-US" b="1"/>
              <a:t>sifted key</a:t>
            </a:r>
            <a:r>
              <a:rPr lang="en-US"/>
              <a:t>.</a:t>
            </a:r>
          </a:p>
          <a:p>
            <a:r>
              <a:rPr lang="en-US" b="1"/>
              <a:t>Step 5 — Error Estimation:</a:t>
            </a:r>
            <a:br>
              <a:rPr lang="en-US"/>
            </a:br>
            <a:r>
              <a:rPr lang="en-US"/>
              <a:t>They compare a small sample to compute the </a:t>
            </a:r>
            <a:r>
              <a:rPr lang="en-US" b="1"/>
              <a:t>Quantum Bit Error Rate (QBER)</a:t>
            </a:r>
            <a:r>
              <a:rPr lang="en-US"/>
              <a:t>.</a:t>
            </a:r>
            <a:br>
              <a:rPr lang="en-US"/>
            </a:br>
            <a:r>
              <a:rPr lang="en-US"/>
              <a:t>If QBER is too high → likely </a:t>
            </a:r>
            <a:r>
              <a:rPr lang="en-US" b="1"/>
              <a:t>eavesdropping or noise</a:t>
            </a:r>
            <a:r>
              <a:rPr lang="en-US"/>
              <a:t> → abort.</a:t>
            </a:r>
            <a:br>
              <a:rPr lang="en-US"/>
            </a:br>
            <a:r>
              <a:rPr lang="en-US"/>
              <a:t>If QBER is low → continue to </a:t>
            </a:r>
            <a:r>
              <a:rPr lang="en-US" b="1"/>
              <a:t>error correction and privacy amplification</a:t>
            </a:r>
            <a:r>
              <a:rPr lang="en-US"/>
              <a:t>.</a:t>
            </a:r>
          </a:p>
          <a:p>
            <a:endParaRPr lang="en-US" dirty="0"/>
          </a:p>
        </p:txBody>
      </p:sp>
      <p:pic>
        <p:nvPicPr>
          <p:cNvPr id="6" name="Picture 5">
            <a:extLst>
              <a:ext uri="{FF2B5EF4-FFF2-40B4-BE49-F238E27FC236}">
                <a16:creationId xmlns:a16="http://schemas.microsoft.com/office/drawing/2014/main" id="{3F32CDDB-4E26-D0FB-3188-EFCD02E1B299}"/>
              </a:ext>
            </a:extLst>
          </p:cNvPr>
          <p:cNvPicPr>
            <a:picLocks noChangeAspect="1"/>
          </p:cNvPicPr>
          <p:nvPr/>
        </p:nvPicPr>
        <p:blipFill>
          <a:blip r:embed="rId2"/>
          <a:stretch>
            <a:fillRect/>
          </a:stretch>
        </p:blipFill>
        <p:spPr>
          <a:xfrm>
            <a:off x="7116416" y="680831"/>
            <a:ext cx="5075583" cy="3383722"/>
          </a:xfrm>
          <a:prstGeom prst="rect">
            <a:avLst/>
          </a:prstGeom>
        </p:spPr>
      </p:pic>
    </p:spTree>
    <p:extLst>
      <p:ext uri="{BB962C8B-B14F-4D97-AF65-F5344CB8AC3E}">
        <p14:creationId xmlns:p14="http://schemas.microsoft.com/office/powerpoint/2010/main" val="115069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CAD1-891E-3C30-7979-04CB9EB1B407}"/>
              </a:ext>
            </a:extLst>
          </p:cNvPr>
          <p:cNvSpPr>
            <a:spLocks noGrp="1"/>
          </p:cNvSpPr>
          <p:nvPr>
            <p:ph type="title"/>
          </p:nvPr>
        </p:nvSpPr>
        <p:spPr/>
        <p:txBody>
          <a:bodyPr/>
          <a:lstStyle/>
          <a:p>
            <a:r>
              <a:rPr lang="en-US" dirty="0"/>
              <a:t>Understanding the question</a:t>
            </a:r>
          </a:p>
        </p:txBody>
      </p:sp>
      <p:sp>
        <p:nvSpPr>
          <p:cNvPr id="4" name="TextBox 3">
            <a:extLst>
              <a:ext uri="{FF2B5EF4-FFF2-40B4-BE49-F238E27FC236}">
                <a16:creationId xmlns:a16="http://schemas.microsoft.com/office/drawing/2014/main" id="{F94D1337-350A-E46E-A152-F2DDEB308A3F}"/>
              </a:ext>
            </a:extLst>
          </p:cNvPr>
          <p:cNvSpPr txBox="1"/>
          <p:nvPr/>
        </p:nvSpPr>
        <p:spPr>
          <a:xfrm>
            <a:off x="193733" y="835057"/>
            <a:ext cx="6111592" cy="5909310"/>
          </a:xfrm>
          <a:prstGeom prst="rect">
            <a:avLst/>
          </a:prstGeom>
          <a:noFill/>
        </p:spPr>
        <p:txBody>
          <a:bodyPr wrap="square" rtlCol="0">
            <a:spAutoFit/>
          </a:bodyPr>
          <a:lstStyle/>
          <a:p>
            <a:pPr marL="285750" indent="-285750">
              <a:buFont typeface="Arial" panose="020B0604020202020204" pitchFamily="34" charset="0"/>
              <a:buChar char="•"/>
            </a:pPr>
            <a:r>
              <a:rPr lang="en-US" dirty="0"/>
              <a:t>We are challenged to </a:t>
            </a:r>
            <a:r>
              <a:rPr lang="en-US" b="1" dirty="0"/>
              <a:t>implement and demonstrate the BB84 Quantum Key Distribution (QKD) protocol</a:t>
            </a:r>
            <a:r>
              <a:rPr lang="en-US" dirty="0"/>
              <a:t> using </a:t>
            </a:r>
            <a:r>
              <a:rPr lang="en-US" b="1" dirty="0" err="1"/>
              <a:t>Qiskit</a:t>
            </a:r>
            <a:r>
              <a:rPr lang="en-US" dirty="0"/>
              <a:t> — showing how two parties can securely share a secret key, even in the presence of noise or eavesdropping.</a:t>
            </a:r>
          </a:p>
          <a:p>
            <a:pPr marL="285750" indent="-285750">
              <a:buFont typeface="Arial" panose="020B0604020202020204" pitchFamily="34" charset="0"/>
              <a:buChar char="•"/>
            </a:pPr>
            <a:r>
              <a:rPr lang="en-US" b="1" dirty="0"/>
              <a:t>What We’re Asked to Do:</a:t>
            </a:r>
            <a:endParaRPr lang="en-US" dirty="0"/>
          </a:p>
          <a:p>
            <a:pPr marL="800100" lvl="1" indent="-342900">
              <a:buFont typeface="+mj-lt"/>
              <a:buAutoNum type="arabicPeriod"/>
            </a:pPr>
            <a:r>
              <a:rPr lang="en-US" b="1" dirty="0"/>
              <a:t>Build an end-to-end BB84 system</a:t>
            </a:r>
            <a:r>
              <a:rPr lang="en-US" dirty="0"/>
              <a:t>: preparation, measurement, sifting, and error estimation.</a:t>
            </a:r>
          </a:p>
          <a:p>
            <a:pPr marL="800100" lvl="1" indent="-342900">
              <a:buFont typeface="+mj-lt"/>
              <a:buAutoNum type="arabicPeriod"/>
            </a:pPr>
            <a:r>
              <a:rPr lang="en-US" b="1" dirty="0"/>
              <a:t>Use </a:t>
            </a:r>
            <a:r>
              <a:rPr lang="en-US" b="1" dirty="0" err="1"/>
              <a:t>Qiskit</a:t>
            </a:r>
            <a:r>
              <a:rPr lang="en-US" b="1" dirty="0"/>
              <a:t> simulators or real IBM Quantum hardware</a:t>
            </a:r>
            <a:r>
              <a:rPr lang="en-US" dirty="0"/>
              <a:t>.</a:t>
            </a:r>
          </a:p>
          <a:p>
            <a:pPr marL="800100" lvl="1" indent="-342900">
              <a:buFont typeface="+mj-lt"/>
              <a:buAutoNum type="arabicPeriod"/>
            </a:pPr>
            <a:r>
              <a:rPr lang="en-US" b="1" dirty="0"/>
              <a:t>Visualize results </a:t>
            </a:r>
            <a:r>
              <a:rPr lang="en-US" dirty="0"/>
              <a:t>(QBER, key length, error trends).</a:t>
            </a:r>
          </a:p>
          <a:p>
            <a:pPr marL="800100" lvl="1" indent="-342900">
              <a:buFont typeface="+mj-lt"/>
              <a:buAutoNum type="arabicPeriod"/>
            </a:pPr>
            <a:r>
              <a:rPr lang="en-US" b="1" dirty="0"/>
              <a:t>Compare performance</a:t>
            </a:r>
            <a:r>
              <a:rPr lang="en-US" dirty="0"/>
              <a:t> under clean and noisy conditions.</a:t>
            </a:r>
          </a:p>
          <a:p>
            <a:pPr marL="285750" indent="-285750">
              <a:buFont typeface="Arial" panose="020B0604020202020204" pitchFamily="34" charset="0"/>
              <a:buChar char="•"/>
            </a:pPr>
            <a:r>
              <a:rPr lang="en-US" b="1" dirty="0"/>
              <a:t>What We’re Showing:</a:t>
            </a:r>
            <a:endParaRPr lang="en-US" dirty="0"/>
          </a:p>
          <a:p>
            <a:pPr marL="800100" lvl="1" indent="-342900">
              <a:buFont typeface="+mj-lt"/>
              <a:buAutoNum type="arabicPeriod"/>
            </a:pPr>
            <a:r>
              <a:rPr lang="en-US" dirty="0"/>
              <a:t>How quantum measurement makes eavesdropping </a:t>
            </a:r>
            <a:r>
              <a:rPr lang="en-US" b="1" dirty="0"/>
              <a:t>detectable</a:t>
            </a:r>
            <a:r>
              <a:rPr lang="en-US" dirty="0"/>
              <a:t>.</a:t>
            </a:r>
          </a:p>
          <a:p>
            <a:pPr marL="800100" lvl="1" indent="-342900">
              <a:buFont typeface="+mj-lt"/>
              <a:buAutoNum type="arabicPeriod"/>
            </a:pPr>
            <a:r>
              <a:rPr lang="en-US" dirty="0"/>
              <a:t>That secure key exchange is </a:t>
            </a:r>
            <a:r>
              <a:rPr lang="en-US" b="1" dirty="0"/>
              <a:t>possible today</a:t>
            </a:r>
            <a:r>
              <a:rPr lang="en-US" dirty="0"/>
              <a:t> on real quantum devices.</a:t>
            </a:r>
          </a:p>
          <a:p>
            <a:pPr marL="800100" lvl="1" indent="-342900">
              <a:buFont typeface="+mj-lt"/>
              <a:buAutoNum type="arabicPeriod"/>
            </a:pPr>
            <a:r>
              <a:rPr lang="en-US" dirty="0"/>
              <a:t>The role of BB84 as a foundation for </a:t>
            </a:r>
            <a:r>
              <a:rPr lang="en-US" b="1" dirty="0"/>
              <a:t>quantum-safe communication</a:t>
            </a:r>
            <a:r>
              <a:rPr lang="en-US" dirty="0"/>
              <a:t>.</a:t>
            </a:r>
          </a:p>
          <a:p>
            <a:endParaRPr lang="en-US" dirty="0"/>
          </a:p>
        </p:txBody>
      </p:sp>
      <p:pic>
        <p:nvPicPr>
          <p:cNvPr id="3074" name="Picture 2" descr="BB84 Protocol of quantum key distribution">
            <a:extLst>
              <a:ext uri="{FF2B5EF4-FFF2-40B4-BE49-F238E27FC236}">
                <a16:creationId xmlns:a16="http://schemas.microsoft.com/office/drawing/2014/main" id="{6C8D1228-C05F-DB6E-7213-8387525A9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083" y="1204187"/>
            <a:ext cx="6163917" cy="346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53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70D3015-EF2D-0679-997B-FB04152A399E}"/>
              </a:ext>
            </a:extLst>
          </p:cNvPr>
          <p:cNvSpPr>
            <a:spLocks noGrp="1"/>
          </p:cNvSpPr>
          <p:nvPr>
            <p:ph type="title"/>
          </p:nvPr>
        </p:nvSpPr>
        <p:spPr>
          <a:xfrm>
            <a:off x="3249529" y="0"/>
            <a:ext cx="5692942" cy="735764"/>
          </a:xfrm>
        </p:spPr>
        <p:txBody>
          <a:bodyPr/>
          <a:lstStyle/>
          <a:p>
            <a:r>
              <a:rPr lang="en-US" dirty="0"/>
              <a:t>Deliverables &amp; Criteria</a:t>
            </a:r>
          </a:p>
        </p:txBody>
      </p:sp>
      <p:grpSp>
        <p:nvGrpSpPr>
          <p:cNvPr id="12" name="Group 11">
            <a:extLst>
              <a:ext uri="{FF2B5EF4-FFF2-40B4-BE49-F238E27FC236}">
                <a16:creationId xmlns:a16="http://schemas.microsoft.com/office/drawing/2014/main" id="{3A176194-B4EA-7787-E674-BC45C3B99CE6}"/>
              </a:ext>
            </a:extLst>
          </p:cNvPr>
          <p:cNvGrpSpPr/>
          <p:nvPr/>
        </p:nvGrpSpPr>
        <p:grpSpPr>
          <a:xfrm>
            <a:off x="694175" y="1606816"/>
            <a:ext cx="6482479" cy="738664"/>
            <a:chOff x="694175" y="1440120"/>
            <a:chExt cx="6482479" cy="738664"/>
          </a:xfrm>
        </p:grpSpPr>
        <p:sp>
          <p:nvSpPr>
            <p:cNvPr id="7" name="TextBox 6">
              <a:extLst>
                <a:ext uri="{FF2B5EF4-FFF2-40B4-BE49-F238E27FC236}">
                  <a16:creationId xmlns:a16="http://schemas.microsoft.com/office/drawing/2014/main" id="{FB5019BE-8A9B-D67F-DC0C-4E1F006EEB33}"/>
                </a:ext>
              </a:extLst>
            </p:cNvPr>
            <p:cNvSpPr txBox="1"/>
            <p:nvPr/>
          </p:nvSpPr>
          <p:spPr>
            <a:xfrm>
              <a:off x="694175" y="1809452"/>
              <a:ext cx="6482479" cy="369332"/>
            </a:xfrm>
            <a:prstGeom prst="rect">
              <a:avLst/>
            </a:prstGeom>
            <a:noFill/>
          </p:spPr>
          <p:txBody>
            <a:bodyPr wrap="square">
              <a:spAutoFit/>
            </a:bodyPr>
            <a:lstStyle/>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id="{C4803922-047E-8842-14BE-A9EC9592F188}"/>
                </a:ext>
              </a:extLst>
            </p:cNvPr>
            <p:cNvSpPr txBox="1"/>
            <p:nvPr/>
          </p:nvSpPr>
          <p:spPr>
            <a:xfrm>
              <a:off x="694175" y="1440120"/>
              <a:ext cx="1825817" cy="369332"/>
            </a:xfrm>
            <a:prstGeom prst="rect">
              <a:avLst/>
            </a:prstGeom>
            <a:solidFill>
              <a:srgbClr val="901340"/>
            </a:solidFill>
          </p:spPr>
          <p:txBody>
            <a:bodyPr wrap="square">
              <a:spAutoFit/>
            </a:bodyPr>
            <a:lstStyle/>
            <a:p>
              <a:pPr algn="ctr"/>
              <a:r>
                <a:rPr lang="en-US" b="1" dirty="0">
                  <a:solidFill>
                    <a:schemeClr val="bg1"/>
                  </a:solidFill>
                </a:rPr>
                <a:t>Deliverables</a:t>
              </a:r>
            </a:p>
          </p:txBody>
        </p:sp>
      </p:grpSp>
      <p:grpSp>
        <p:nvGrpSpPr>
          <p:cNvPr id="11" name="Group 10">
            <a:extLst>
              <a:ext uri="{FF2B5EF4-FFF2-40B4-BE49-F238E27FC236}">
                <a16:creationId xmlns:a16="http://schemas.microsoft.com/office/drawing/2014/main" id="{27928070-5716-3F4C-E01F-A394BA3F00AD}"/>
              </a:ext>
            </a:extLst>
          </p:cNvPr>
          <p:cNvGrpSpPr/>
          <p:nvPr/>
        </p:nvGrpSpPr>
        <p:grpSpPr>
          <a:xfrm>
            <a:off x="694175" y="3784164"/>
            <a:ext cx="6688009" cy="1216535"/>
            <a:chOff x="694175" y="4044775"/>
            <a:chExt cx="6688009" cy="1216535"/>
          </a:xfrm>
        </p:grpSpPr>
        <p:sp>
          <p:nvSpPr>
            <p:cNvPr id="9" name="TextBox 8">
              <a:extLst>
                <a:ext uri="{FF2B5EF4-FFF2-40B4-BE49-F238E27FC236}">
                  <a16:creationId xmlns:a16="http://schemas.microsoft.com/office/drawing/2014/main" id="{974D4911-B378-6973-5506-5025AE064798}"/>
                </a:ext>
              </a:extLst>
            </p:cNvPr>
            <p:cNvSpPr txBox="1"/>
            <p:nvPr/>
          </p:nvSpPr>
          <p:spPr>
            <a:xfrm>
              <a:off x="899705" y="4891978"/>
              <a:ext cx="6482479" cy="369332"/>
            </a:xfrm>
            <a:prstGeom prst="rect">
              <a:avLst/>
            </a:prstGeom>
            <a:noFill/>
          </p:spPr>
          <p:txBody>
            <a:bodyPr wrap="square">
              <a:spAutoFit/>
            </a:bodyPr>
            <a:lstStyle/>
            <a:p>
              <a:endParaRPr lang="en-US" sz="1800" dirty="0"/>
            </a:p>
          </p:txBody>
        </p:sp>
        <p:sp>
          <p:nvSpPr>
            <p:cNvPr id="10" name="TextBox 9">
              <a:extLst>
                <a:ext uri="{FF2B5EF4-FFF2-40B4-BE49-F238E27FC236}">
                  <a16:creationId xmlns:a16="http://schemas.microsoft.com/office/drawing/2014/main" id="{971B6139-8A86-B417-52D3-08C74ABE34F4}"/>
                </a:ext>
              </a:extLst>
            </p:cNvPr>
            <p:cNvSpPr txBox="1"/>
            <p:nvPr/>
          </p:nvSpPr>
          <p:spPr>
            <a:xfrm>
              <a:off x="694175" y="4044775"/>
              <a:ext cx="1825817" cy="369332"/>
            </a:xfrm>
            <a:prstGeom prst="rect">
              <a:avLst/>
            </a:prstGeom>
            <a:solidFill>
              <a:srgbClr val="901340"/>
            </a:solidFill>
          </p:spPr>
          <p:txBody>
            <a:bodyPr wrap="square">
              <a:spAutoFit/>
            </a:bodyPr>
            <a:lstStyle/>
            <a:p>
              <a:pPr algn="ctr"/>
              <a:r>
                <a:rPr lang="en-US" b="1" dirty="0">
                  <a:solidFill>
                    <a:schemeClr val="bg1"/>
                  </a:solidFill>
                </a:rPr>
                <a:t>Criteria</a:t>
              </a:r>
            </a:p>
          </p:txBody>
        </p:sp>
      </p:grpSp>
      <p:sp>
        <p:nvSpPr>
          <p:cNvPr id="5" name="TextBox 4">
            <a:extLst>
              <a:ext uri="{FF2B5EF4-FFF2-40B4-BE49-F238E27FC236}">
                <a16:creationId xmlns:a16="http://schemas.microsoft.com/office/drawing/2014/main" id="{2E291B5D-B597-5D0A-8047-3A351D1E08BB}"/>
              </a:ext>
            </a:extLst>
          </p:cNvPr>
          <p:cNvSpPr txBox="1"/>
          <p:nvPr/>
        </p:nvSpPr>
        <p:spPr>
          <a:xfrm>
            <a:off x="1019262" y="2381596"/>
            <a:ext cx="395753" cy="369332"/>
          </a:xfrm>
          <a:prstGeom prst="rect">
            <a:avLst/>
          </a:prstGeom>
          <a:noFill/>
        </p:spPr>
        <p:txBody>
          <a:bodyPr wrap="square" rtlCol="0">
            <a:spAutoFit/>
          </a:bodyPr>
          <a:lstStyle/>
          <a:p>
            <a:endParaRPr lang="en-US" dirty="0"/>
          </a:p>
        </p:txBody>
      </p:sp>
      <p:sp>
        <p:nvSpPr>
          <p:cNvPr id="19" name="Rectangle 9">
            <a:extLst>
              <a:ext uri="{FF2B5EF4-FFF2-40B4-BE49-F238E27FC236}">
                <a16:creationId xmlns:a16="http://schemas.microsoft.com/office/drawing/2014/main" id="{90294BBD-D372-328D-7674-9C55EA2D1DEE}"/>
              </a:ext>
            </a:extLst>
          </p:cNvPr>
          <p:cNvSpPr>
            <a:spLocks noChangeArrowheads="1"/>
          </p:cNvSpPr>
          <p:nvPr/>
        </p:nvSpPr>
        <p:spPr bwMode="auto">
          <a:xfrm>
            <a:off x="734036" y="2075518"/>
            <a:ext cx="114579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err="1">
                <a:ln>
                  <a:noFill/>
                </a:ln>
                <a:solidFill>
                  <a:schemeClr val="tx1"/>
                </a:solidFill>
                <a:effectLst/>
                <a:latin typeface="Arial" panose="020B0604020202020204" pitchFamily="34" charset="0"/>
              </a:rPr>
              <a:t>Qiskit</a:t>
            </a:r>
            <a:r>
              <a:rPr kumimoji="0" lang="en-US" altLang="en-US" sz="1800" b="1" i="0" u="none" strike="noStrike" cap="none" normalizeH="0" baseline="0" dirty="0">
                <a:ln>
                  <a:noFill/>
                </a:ln>
                <a:solidFill>
                  <a:schemeClr val="tx1"/>
                </a:solidFill>
                <a:effectLst/>
                <a:latin typeface="Arial" panose="020B0604020202020204" pitchFamily="34" charset="0"/>
              </a:rPr>
              <a:t> program</a:t>
            </a:r>
            <a:r>
              <a:rPr kumimoji="0" lang="en-US" altLang="en-US" sz="1800" b="0" i="0" u="none" strike="noStrike" cap="none" normalizeH="0" baseline="0" dirty="0">
                <a:ln>
                  <a:noFill/>
                </a:ln>
                <a:solidFill>
                  <a:schemeClr val="tx1"/>
                </a:solidFill>
                <a:effectLst/>
                <a:latin typeface="Arial" panose="020B0604020202020204" pitchFamily="34" charset="0"/>
              </a:rPr>
              <a:t> that runs the </a:t>
            </a:r>
            <a:r>
              <a:rPr kumimoji="0" lang="en-US" altLang="en-US" sz="1800" b="1" i="0" u="none" strike="noStrike" cap="none" normalizeH="0" baseline="0" dirty="0">
                <a:ln>
                  <a:noFill/>
                </a:ln>
                <a:solidFill>
                  <a:schemeClr val="tx1"/>
                </a:solidFill>
                <a:effectLst/>
                <a:latin typeface="Arial" panose="020B0604020202020204" pitchFamily="34" charset="0"/>
              </a:rPr>
              <a:t>BB84 QKD protocol </a:t>
            </a:r>
            <a:r>
              <a:rPr kumimoji="0" lang="en-US" altLang="en-US" sz="1800" i="0" u="none" strike="noStrike" cap="none" normalizeH="0" baseline="0" dirty="0">
                <a:ln>
                  <a:noFill/>
                </a:ln>
                <a:solidFill>
                  <a:schemeClr val="tx1"/>
                </a:solidFill>
                <a:effectLst/>
                <a:latin typeface="Arial" panose="020B0604020202020204" pitchFamily="34" charset="0"/>
              </a:rPr>
              <a:t>with at least 4 </a:t>
            </a:r>
            <a:r>
              <a:rPr kumimoji="0" lang="en-US" altLang="en-US" sz="1800" i="0" u="none" strike="noStrike" cap="none" normalizeH="0" baseline="0">
                <a:ln>
                  <a:noFill/>
                </a:ln>
                <a:solidFill>
                  <a:schemeClr val="tx1"/>
                </a:solidFill>
                <a:effectLst/>
                <a:latin typeface="Arial" panose="020B0604020202020204" pitchFamily="34" charset="0"/>
              </a:rPr>
              <a:t>bits exchanged</a:t>
            </a:r>
            <a:r>
              <a:rPr kumimoji="0" lang="en-US" altLang="en-US" sz="1800" b="0" i="0" u="none" strike="noStrike" cap="none" normalizeH="0" baseline="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Graphs</a:t>
            </a:r>
            <a:r>
              <a:rPr kumimoji="0" lang="en-US" altLang="en-US" sz="1800" b="0" i="0" u="none" strike="noStrike" cap="none" normalizeH="0" baseline="0" dirty="0">
                <a:ln>
                  <a:noFill/>
                </a:ln>
                <a:solidFill>
                  <a:schemeClr val="tx1"/>
                </a:solidFill>
                <a:effectLst/>
                <a:latin typeface="Arial" panose="020B0604020202020204" pitchFamily="34" charset="0"/>
              </a:rPr>
              <a:t> showing how noise or eavesdropping change the error rate (QBER).</a:t>
            </a:r>
          </a:p>
        </p:txBody>
      </p:sp>
      <p:sp>
        <p:nvSpPr>
          <p:cNvPr id="21" name="Rectangle 11">
            <a:extLst>
              <a:ext uri="{FF2B5EF4-FFF2-40B4-BE49-F238E27FC236}">
                <a16:creationId xmlns:a16="http://schemas.microsoft.com/office/drawing/2014/main" id="{27A51BAB-2E59-A133-1480-CCC298F7D5DA}"/>
              </a:ext>
            </a:extLst>
          </p:cNvPr>
          <p:cNvSpPr>
            <a:spLocks noChangeArrowheads="1"/>
          </p:cNvSpPr>
          <p:nvPr/>
        </p:nvSpPr>
        <p:spPr bwMode="auto">
          <a:xfrm rot="10800000" flipV="1">
            <a:off x="694175" y="4252866"/>
            <a:ext cx="124101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Works:</a:t>
            </a:r>
            <a:r>
              <a:rPr kumimoji="0" lang="en-US" altLang="en-US" sz="1800" b="0" i="0" u="none" strike="noStrike" cap="none" normalizeH="0" baseline="0" dirty="0">
                <a:ln>
                  <a:noFill/>
                </a:ln>
                <a:solidFill>
                  <a:schemeClr val="tx1"/>
                </a:solidFill>
                <a:effectLst/>
                <a:latin typeface="Arial" panose="020B0604020202020204" pitchFamily="34" charset="0"/>
              </a:rPr>
              <a:t> Code runs and shows clear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Explains:</a:t>
            </a:r>
            <a:r>
              <a:rPr kumimoji="0" lang="en-US" altLang="en-US" sz="1800" b="0" i="0" u="none" strike="noStrike" cap="none" normalizeH="0" baseline="0" dirty="0">
                <a:ln>
                  <a:noFill/>
                </a:ln>
                <a:solidFill>
                  <a:schemeClr val="tx1"/>
                </a:solidFill>
                <a:effectLst/>
                <a:latin typeface="Arial" panose="020B0604020202020204" pitchFamily="34" charset="0"/>
              </a:rPr>
              <a:t> You understand what the graphs mean.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Connects:</a:t>
            </a:r>
            <a:r>
              <a:rPr kumimoji="0" lang="en-US" altLang="en-US" sz="1800" b="0" i="0" u="none" strike="noStrike" cap="none" normalizeH="0" baseline="0" dirty="0">
                <a:ln>
                  <a:noFill/>
                </a:ln>
                <a:solidFill>
                  <a:schemeClr val="tx1"/>
                </a:solidFill>
                <a:effectLst/>
                <a:latin typeface="Arial" panose="020B0604020202020204" pitchFamily="34" charset="0"/>
              </a:rPr>
              <a:t> You explain how BB84 keeps data secure.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Shows effort:</a:t>
            </a:r>
            <a:r>
              <a:rPr kumimoji="0" lang="en-US" altLang="en-US" sz="1800" b="0" i="0" u="none" strike="noStrike" cap="none" normalizeH="0" baseline="0" dirty="0">
                <a:ln>
                  <a:noFill/>
                </a:ln>
                <a:solidFill>
                  <a:schemeClr val="tx1"/>
                </a:solidFill>
                <a:effectLst/>
                <a:latin typeface="Arial" panose="020B0604020202020204" pitchFamily="34" charset="0"/>
              </a:rPr>
              <a:t> Clean, creative, and easy to follow.</a:t>
            </a:r>
          </a:p>
        </p:txBody>
      </p:sp>
    </p:spTree>
    <p:extLst>
      <p:ext uri="{BB962C8B-B14F-4D97-AF65-F5344CB8AC3E}">
        <p14:creationId xmlns:p14="http://schemas.microsoft.com/office/powerpoint/2010/main" val="213075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833FA-58A6-3D8B-F038-002C1E4EBF23}"/>
              </a:ext>
            </a:extLst>
          </p:cNvPr>
          <p:cNvSpPr txBox="1"/>
          <p:nvPr/>
        </p:nvSpPr>
        <p:spPr>
          <a:xfrm>
            <a:off x="1108363" y="1871544"/>
            <a:ext cx="9975273" cy="3693319"/>
          </a:xfrm>
          <a:prstGeom prst="rect">
            <a:avLst/>
          </a:prstGeom>
          <a:noFill/>
        </p:spPr>
        <p:txBody>
          <a:bodyPr wrap="square">
            <a:spAutoFit/>
          </a:bodyPr>
          <a:lstStyle/>
          <a:p>
            <a:pPr rtl="0">
              <a:buNone/>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1993 saw Avshalom Elitzur and Lev Vaidman propose a thought-provoking Bomb Tester experiment designed to explore core fundamental quantum mechanics concepts: entanglement, superposition, and state collapse [4]. Their dramatic bomb tester thought experiment involved using a Mach-Zehnder interferometer to detect the presence of a bomb without detonating it. This was a revolutionary concept: the ability to gain information about an object without any direct interaction.</a:t>
            </a:r>
            <a:endParaRPr lang="en-US" b="0" dirty="0">
              <a:effectLst/>
              <a:latin typeface="Times New Roman" panose="02020603050405020304" pitchFamily="18" charset="0"/>
              <a:cs typeface="Times New Roman" panose="02020603050405020304" pitchFamily="18" charset="0"/>
            </a:endParaRPr>
          </a:p>
          <a:p>
            <a:pPr>
              <a:buNone/>
            </a:pPr>
            <a:br>
              <a:rPr lang="en-US" b="0" dirty="0">
                <a:effectLst/>
                <a:latin typeface="Times New Roman" panose="02020603050405020304" pitchFamily="18" charset="0"/>
                <a:cs typeface="Times New Roman" panose="02020603050405020304" pitchFamily="18" charset="0"/>
              </a:rPr>
            </a:br>
            <a:endParaRPr lang="en-US" b="0" dirty="0">
              <a:effectLst/>
              <a:latin typeface="Times New Roman" panose="02020603050405020304" pitchFamily="18" charset="0"/>
              <a:cs typeface="Times New Roman" panose="02020603050405020304" pitchFamily="18" charset="0"/>
            </a:endParaRPr>
          </a:p>
          <a:p>
            <a:pPr rtl="0">
              <a:buNone/>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This hackathon challenges you to build upon the Elitzur-Vaidman Bomb Tester. Your mission is to extend this non-interactive probing method to a Battleship game grid, aiming to locate all ships without ""hitting"" them. In traditional Battleship, finding a ship means a direct hit or miss. However, the Elitzur-Vaidman Bomb Tester showcases the power of quantum mechanics to probe objects without interaction. In this hackathon you will develop a quantum circuit that leverages core quantum concepts to find every ship on the Battleship grid and secure victory before firing a single shot..</a:t>
            </a:r>
            <a:endParaRPr lang="en-US" b="0" dirty="0">
              <a:effectLst/>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1938F410-392B-49AD-0753-AF91BD5C5D86}"/>
              </a:ext>
            </a:extLst>
          </p:cNvPr>
          <p:cNvSpPr>
            <a:spLocks noGrp="1"/>
          </p:cNvSpPr>
          <p:nvPr/>
        </p:nvSpPr>
        <p:spPr>
          <a:xfrm>
            <a:off x="1360714" y="246927"/>
            <a:ext cx="9144000" cy="104243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4800" b="1" kern="1200">
                <a:solidFill>
                  <a:srgbClr val="8C1D40"/>
                </a:solidFill>
                <a:latin typeface="Arial" panose="020B0604020202020204" pitchFamily="34" charset="0"/>
                <a:ea typeface="+mj-ea"/>
                <a:cs typeface="Arial" panose="020B0604020202020204" pitchFamily="34" charset="0"/>
              </a:defRPr>
            </a:lvl1pPr>
          </a:lstStyle>
          <a:p>
            <a:r>
              <a:rPr lang="en-US" b="1" dirty="0">
                <a:solidFill>
                  <a:srgbClr val="8C1D40"/>
                </a:solidFill>
              </a:rPr>
              <a:t>Prompt 4 –</a:t>
            </a:r>
            <a:r>
              <a:rPr lang="en-US" dirty="0"/>
              <a:t> EV Bomb Battleship</a:t>
            </a:r>
            <a:endParaRPr lang="en-IN" b="1" dirty="0">
              <a:solidFill>
                <a:srgbClr val="8C1D40"/>
              </a:solidFill>
            </a:endParaRPr>
          </a:p>
        </p:txBody>
      </p:sp>
    </p:spTree>
    <p:extLst>
      <p:ext uri="{BB962C8B-B14F-4D97-AF65-F5344CB8AC3E}">
        <p14:creationId xmlns:p14="http://schemas.microsoft.com/office/powerpoint/2010/main" val="382888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7BD27-5CB0-B5F7-C18E-DB0EFC985783}"/>
              </a:ext>
            </a:extLst>
          </p:cNvPr>
          <p:cNvSpPr>
            <a:spLocks noGrp="1"/>
          </p:cNvSpPr>
          <p:nvPr>
            <p:ph type="ctrTitle"/>
          </p:nvPr>
        </p:nvSpPr>
        <p:spPr/>
        <p:txBody>
          <a:bodyPr/>
          <a:lstStyle/>
          <a:p>
            <a:r>
              <a:rPr lang="en-US" dirty="0"/>
              <a:t>Understanding EV-Bomb</a:t>
            </a:r>
          </a:p>
        </p:txBody>
      </p:sp>
      <p:sp>
        <p:nvSpPr>
          <p:cNvPr id="6" name="Subtitle 5">
            <a:extLst>
              <a:ext uri="{FF2B5EF4-FFF2-40B4-BE49-F238E27FC236}">
                <a16:creationId xmlns:a16="http://schemas.microsoft.com/office/drawing/2014/main" id="{08A10B44-449C-E460-8C46-981582F7CAF6}"/>
              </a:ext>
            </a:extLst>
          </p:cNvPr>
          <p:cNvSpPr>
            <a:spLocks noGrp="1"/>
          </p:cNvSpPr>
          <p:nvPr>
            <p:ph type="subTitle" idx="1"/>
          </p:nvPr>
        </p:nvSpPr>
        <p:spPr>
          <a:xfrm>
            <a:off x="1524000" y="3429000"/>
            <a:ext cx="9144000" cy="1655762"/>
          </a:xfrm>
        </p:spPr>
        <p:txBody>
          <a:bodyPr/>
          <a:lstStyle/>
          <a:p>
            <a:r>
              <a:rPr lang="en-US" dirty="0">
                <a:solidFill>
                  <a:srgbClr val="397B5D"/>
                </a:solidFill>
              </a:rPr>
              <a:t>Starting from the basics.</a:t>
            </a:r>
          </a:p>
        </p:txBody>
      </p:sp>
    </p:spTree>
    <p:extLst>
      <p:ext uri="{BB962C8B-B14F-4D97-AF65-F5344CB8AC3E}">
        <p14:creationId xmlns:p14="http://schemas.microsoft.com/office/powerpoint/2010/main" val="1123617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FEDDCD-0130-4CDF-67D1-E7170DDB751E}"/>
              </a:ext>
            </a:extLst>
          </p:cNvPr>
          <p:cNvSpPr>
            <a:spLocks noGrp="1"/>
          </p:cNvSpPr>
          <p:nvPr>
            <p:ph type="title"/>
          </p:nvPr>
        </p:nvSpPr>
        <p:spPr/>
        <p:txBody>
          <a:bodyPr/>
          <a:lstStyle/>
          <a:p>
            <a:r>
              <a:rPr lang="en-US" dirty="0"/>
              <a:t>Elitzur Vaidman Bomb</a:t>
            </a:r>
          </a:p>
        </p:txBody>
      </p:sp>
      <p:grpSp>
        <p:nvGrpSpPr>
          <p:cNvPr id="66" name="Group 65">
            <a:extLst>
              <a:ext uri="{FF2B5EF4-FFF2-40B4-BE49-F238E27FC236}">
                <a16:creationId xmlns:a16="http://schemas.microsoft.com/office/drawing/2014/main" id="{6E3D6499-8023-3CA6-F6D4-E4AF1B328D1D}"/>
              </a:ext>
            </a:extLst>
          </p:cNvPr>
          <p:cNvGrpSpPr/>
          <p:nvPr/>
        </p:nvGrpSpPr>
        <p:grpSpPr>
          <a:xfrm>
            <a:off x="444793" y="884194"/>
            <a:ext cx="6551903" cy="3969280"/>
            <a:chOff x="409584" y="995531"/>
            <a:chExt cx="6551903" cy="3969280"/>
          </a:xfrm>
        </p:grpSpPr>
        <mc:AlternateContent xmlns:mc="http://schemas.openxmlformats.org/markup-compatibility/2006" xmlns:a14="http://schemas.microsoft.com/office/drawing/2010/main">
          <mc:Choice Requires="a14">
            <p:sp>
              <p:nvSpPr>
                <p:cNvPr id="41" name="Content Placeholder 2">
                  <a:extLst>
                    <a:ext uri="{FF2B5EF4-FFF2-40B4-BE49-F238E27FC236}">
                      <a16:creationId xmlns:a16="http://schemas.microsoft.com/office/drawing/2014/main" id="{415F1DE7-2439-2174-1CA3-D6A1DD5C114E}"/>
                    </a:ext>
                  </a:extLst>
                </p:cNvPr>
                <p:cNvSpPr txBox="1">
                  <a:spLocks/>
                </p:cNvSpPr>
                <p:nvPr/>
              </p:nvSpPr>
              <p:spPr>
                <a:xfrm>
                  <a:off x="409584" y="1418877"/>
                  <a:ext cx="6551903" cy="3545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are given a device that can either be a working Bomb or it can be a dud!!</a:t>
                  </a:r>
                </a:p>
                <a:p>
                  <a:r>
                    <a:rPr lang="en-US" sz="2000" dirty="0"/>
                    <a:t>The device takes a quantum bit as input and produces an output.</a:t>
                  </a:r>
                </a:p>
                <a:p>
                  <a:pPr lvl="1"/>
                  <a:r>
                    <a:rPr lang="en-US" sz="1800" dirty="0"/>
                    <a:t>The device has a measuring operators inside it</a:t>
                  </a:r>
                </a:p>
                <a:p>
                  <a:r>
                    <a:rPr lang="en-US" sz="2000" b="1" dirty="0"/>
                    <a:t>Case 1 :</a:t>
                  </a:r>
                  <a:r>
                    <a:rPr lang="en-US" sz="2000" dirty="0"/>
                    <a:t> Dud, the measurement is not working.</a:t>
                  </a:r>
                </a:p>
                <a:p>
                  <a:pPr lvl="1"/>
                  <a:r>
                    <a:rPr lang="en-US" sz="1800" dirty="0"/>
                    <a:t>Output = Input (No Change)</a:t>
                  </a:r>
                </a:p>
                <a:p>
                  <a:r>
                    <a:rPr lang="en-US" sz="2000" b="1" dirty="0"/>
                    <a:t>Case 2: </a:t>
                  </a:r>
                  <a:r>
                    <a:rPr lang="en-US" sz="2000" dirty="0"/>
                    <a:t>Working Device, the input will be measured.</a:t>
                  </a:r>
                </a:p>
                <a:p>
                  <a:pPr lvl="1"/>
                  <a:r>
                    <a:rPr lang="en-US" sz="1800" dirty="0"/>
                    <a:t>If the measurement result = </a:t>
                  </a:r>
                  <a14:m>
                    <m:oMath xmlns:m="http://schemas.openxmlformats.org/officeDocument/2006/math">
                      <m:r>
                        <a:rPr lang="en-US" sz="1800" i="1" smtClean="0">
                          <a:latin typeface="Cambria Math" panose="02040503050406030204" pitchFamily="18" charset="0"/>
                        </a:rPr>
                        <m:t>|1⟩</m:t>
                      </m:r>
                    </m:oMath>
                  </a14:m>
                  <a:r>
                    <a:rPr lang="en-US" sz="1800" dirty="0"/>
                    <a:t>, </a:t>
                  </a:r>
                  <a:r>
                    <a:rPr lang="en-US" sz="1800" b="1" u="sng" dirty="0"/>
                    <a:t>the device will explode</a:t>
                  </a:r>
                </a:p>
                <a:p>
                  <a:pPr lvl="1"/>
                  <a:r>
                    <a:rPr lang="en-US" sz="1800" dirty="0"/>
                    <a:t>Otherwise, the output of the measurement will be </a:t>
                  </a:r>
                  <a14:m>
                    <m:oMath xmlns:m="http://schemas.openxmlformats.org/officeDocument/2006/math">
                      <m:r>
                        <a:rPr lang="en-US" sz="1800" i="1" smtClean="0">
                          <a:latin typeface="Cambria Math" panose="02040503050406030204" pitchFamily="18" charset="0"/>
                        </a:rPr>
                        <m:t>|0⟩</m:t>
                      </m:r>
                    </m:oMath>
                  </a14:m>
                  <a:r>
                    <a:rPr lang="en-US" sz="1800" dirty="0"/>
                    <a:t>.</a:t>
                  </a:r>
                </a:p>
              </p:txBody>
            </p:sp>
          </mc:Choice>
          <mc:Fallback xmlns="">
            <p:sp>
              <p:nvSpPr>
                <p:cNvPr id="41" name="Content Placeholder 2">
                  <a:extLst>
                    <a:ext uri="{FF2B5EF4-FFF2-40B4-BE49-F238E27FC236}">
                      <a16:creationId xmlns:a16="http://schemas.microsoft.com/office/drawing/2014/main" id="{415F1DE7-2439-2174-1CA3-D6A1DD5C114E}"/>
                    </a:ext>
                  </a:extLst>
                </p:cNvPr>
                <p:cNvSpPr txBox="1">
                  <a:spLocks noRot="1" noChangeAspect="1" noMove="1" noResize="1" noEditPoints="1" noAdjustHandles="1" noChangeArrowheads="1" noChangeShapeType="1" noTextEdit="1"/>
                </p:cNvSpPr>
                <p:nvPr/>
              </p:nvSpPr>
              <p:spPr>
                <a:xfrm>
                  <a:off x="409584" y="1418877"/>
                  <a:ext cx="6551903" cy="3545934"/>
                </a:xfrm>
                <a:prstGeom prst="rect">
                  <a:avLst/>
                </a:prstGeom>
                <a:blipFill>
                  <a:blip r:embed="rId2"/>
                  <a:stretch>
                    <a:fillRect l="-837" t="-1546" r="-372"/>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2E419FA4-690E-EBA1-E553-1B2B899D49C4}"/>
                </a:ext>
              </a:extLst>
            </p:cNvPr>
            <p:cNvSpPr txBox="1"/>
            <p:nvPr/>
          </p:nvSpPr>
          <p:spPr>
            <a:xfrm>
              <a:off x="409584" y="995531"/>
              <a:ext cx="1893455" cy="369332"/>
            </a:xfrm>
            <a:prstGeom prst="rect">
              <a:avLst/>
            </a:prstGeom>
            <a:solidFill>
              <a:srgbClr val="901340"/>
            </a:solidFill>
          </p:spPr>
          <p:txBody>
            <a:bodyPr wrap="square">
              <a:spAutoFit/>
            </a:bodyPr>
            <a:lstStyle/>
            <a:p>
              <a:pPr algn="ctr"/>
              <a:r>
                <a:rPr lang="en-US" b="1" dirty="0">
                  <a:solidFill>
                    <a:schemeClr val="bg1"/>
                  </a:solidFill>
                </a:rPr>
                <a:t>Problem Set Up: </a:t>
              </a:r>
            </a:p>
          </p:txBody>
        </p:sp>
      </p:grpSp>
      <p:grpSp>
        <p:nvGrpSpPr>
          <p:cNvPr id="65" name="Group 64">
            <a:extLst>
              <a:ext uri="{FF2B5EF4-FFF2-40B4-BE49-F238E27FC236}">
                <a16:creationId xmlns:a16="http://schemas.microsoft.com/office/drawing/2014/main" id="{076DCB89-85AB-B751-B535-C301BD195D63}"/>
              </a:ext>
            </a:extLst>
          </p:cNvPr>
          <p:cNvGrpSpPr/>
          <p:nvPr/>
        </p:nvGrpSpPr>
        <p:grpSpPr>
          <a:xfrm>
            <a:off x="7458953" y="1400883"/>
            <a:ext cx="4406590" cy="4278498"/>
            <a:chOff x="7513212" y="528947"/>
            <a:chExt cx="4406590" cy="4278498"/>
          </a:xfrm>
        </p:grpSpPr>
        <p:cxnSp>
          <p:nvCxnSpPr>
            <p:cNvPr id="47" name="Straight Arrow Connector 46">
              <a:extLst>
                <a:ext uri="{FF2B5EF4-FFF2-40B4-BE49-F238E27FC236}">
                  <a16:creationId xmlns:a16="http://schemas.microsoft.com/office/drawing/2014/main" id="{09B3CC92-0003-384B-24A2-911C30DA8D6D}"/>
                </a:ext>
              </a:extLst>
            </p:cNvPr>
            <p:cNvCxnSpPr>
              <a:cxnSpLocks/>
              <a:stCxn id="12" idx="2"/>
              <a:endCxn id="53" idx="0"/>
            </p:cNvCxnSpPr>
            <p:nvPr/>
          </p:nvCxnSpPr>
          <p:spPr>
            <a:xfrm flipH="1">
              <a:off x="8382405" y="1977239"/>
              <a:ext cx="1109211" cy="596788"/>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25F00511-4A7D-78A6-89A2-7BDFE59C214B}"/>
                </a:ext>
              </a:extLst>
            </p:cNvPr>
            <p:cNvCxnSpPr>
              <a:cxnSpLocks/>
              <a:stCxn id="12" idx="2"/>
              <a:endCxn id="59" idx="0"/>
            </p:cNvCxnSpPr>
            <p:nvPr/>
          </p:nvCxnSpPr>
          <p:spPr>
            <a:xfrm>
              <a:off x="9491616" y="1977239"/>
              <a:ext cx="1052694" cy="518282"/>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2207ECA8-221A-89DA-CD50-F3082ADD29C1}"/>
                </a:ext>
              </a:extLst>
            </p:cNvPr>
            <p:cNvGrpSpPr/>
            <p:nvPr/>
          </p:nvGrpSpPr>
          <p:grpSpPr>
            <a:xfrm>
              <a:off x="8552111" y="528947"/>
              <a:ext cx="1380071" cy="1448292"/>
              <a:chOff x="8309681" y="1447141"/>
              <a:chExt cx="1380071" cy="1448292"/>
            </a:xfrm>
          </p:grpSpPr>
          <p:grpSp>
            <p:nvGrpSpPr>
              <p:cNvPr id="9" name="Group 8">
                <a:extLst>
                  <a:ext uri="{FF2B5EF4-FFF2-40B4-BE49-F238E27FC236}">
                    <a16:creationId xmlns:a16="http://schemas.microsoft.com/office/drawing/2014/main" id="{B370A318-1F26-A07D-258E-C07B8C1BE534}"/>
                  </a:ext>
                </a:extLst>
              </p:cNvPr>
              <p:cNvGrpSpPr/>
              <p:nvPr/>
            </p:nvGrpSpPr>
            <p:grpSpPr>
              <a:xfrm>
                <a:off x="8808620" y="1447141"/>
                <a:ext cx="881132" cy="1448292"/>
                <a:chOff x="10367890" y="1132451"/>
                <a:chExt cx="881132" cy="1448292"/>
              </a:xfrm>
            </p:grpSpPr>
            <p:sp>
              <p:nvSpPr>
                <p:cNvPr id="10" name="Delay 12">
                  <a:extLst>
                    <a:ext uri="{FF2B5EF4-FFF2-40B4-BE49-F238E27FC236}">
                      <a16:creationId xmlns:a16="http://schemas.microsoft.com/office/drawing/2014/main" id="{CC50995B-E76E-CE42-B055-B8F6E8493288}"/>
                    </a:ext>
                  </a:extLst>
                </p:cNvPr>
                <p:cNvSpPr/>
                <p:nvPr/>
              </p:nvSpPr>
              <p:spPr>
                <a:xfrm rot="16200000">
                  <a:off x="10589457" y="988256"/>
                  <a:ext cx="400928"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elay 13">
                  <a:extLst>
                    <a:ext uri="{FF2B5EF4-FFF2-40B4-BE49-F238E27FC236}">
                      <a16:creationId xmlns:a16="http://schemas.microsoft.com/office/drawing/2014/main" id="{595D3DEE-7172-9E8B-50F2-858B089A578C}"/>
                    </a:ext>
                  </a:extLst>
                </p:cNvPr>
                <p:cNvSpPr/>
                <p:nvPr/>
              </p:nvSpPr>
              <p:spPr>
                <a:xfrm rot="5400000">
                  <a:off x="10390552" y="1712402"/>
                  <a:ext cx="816611"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21F1A462-64A7-73B5-19FD-13286BBCBB2E}"/>
                    </a:ext>
                  </a:extLst>
                </p:cNvPr>
                <p:cNvSpPr/>
                <p:nvPr/>
              </p:nvSpPr>
              <p:spPr>
                <a:xfrm>
                  <a:off x="10367890" y="2157987"/>
                  <a:ext cx="881132" cy="42275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a:extLst>
                  <a:ext uri="{FF2B5EF4-FFF2-40B4-BE49-F238E27FC236}">
                    <a16:creationId xmlns:a16="http://schemas.microsoft.com/office/drawing/2014/main" id="{0BBC60FE-D234-9D8D-B41F-DD1BB850A871}"/>
                  </a:ext>
                </a:extLst>
              </p:cNvPr>
              <p:cNvCxnSpPr>
                <a:cxnSpLocks/>
              </p:cNvCxnSpPr>
              <p:nvPr/>
            </p:nvCxnSpPr>
            <p:spPr>
              <a:xfrm>
                <a:off x="8331760" y="1963445"/>
                <a:ext cx="476860"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303CC3-C7E6-A02A-DB96-6E8E84C61AD4}"/>
                      </a:ext>
                    </a:extLst>
                  </p:cNvPr>
                  <p:cNvSpPr txBox="1"/>
                  <p:nvPr/>
                </p:nvSpPr>
                <p:spPr>
                  <a:xfrm>
                    <a:off x="8309681" y="1568699"/>
                    <a:ext cx="5210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68303CC3-C7E6-A02A-DB96-6E8E84C61AD4}"/>
                      </a:ext>
                    </a:extLst>
                  </p:cNvPr>
                  <p:cNvSpPr txBox="1">
                    <a:spLocks noRot="1" noChangeAspect="1" noMove="1" noResize="1" noEditPoints="1" noAdjustHandles="1" noChangeArrowheads="1" noChangeShapeType="1" noTextEdit="1"/>
                  </p:cNvSpPr>
                  <p:nvPr/>
                </p:nvSpPr>
                <p:spPr>
                  <a:xfrm>
                    <a:off x="8309681" y="1568699"/>
                    <a:ext cx="521017" cy="369332"/>
                  </a:xfrm>
                  <a:prstGeom prst="rect">
                    <a:avLst/>
                  </a:prstGeom>
                  <a:blipFill>
                    <a:blip r:embed="rId3"/>
                    <a:stretch>
                      <a:fillRect l="-2353" r="-2353" b="-13333"/>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D48743CF-1714-DC4A-B6A0-94CCA387A25A}"/>
                </a:ext>
              </a:extLst>
            </p:cNvPr>
            <p:cNvGrpSpPr/>
            <p:nvPr/>
          </p:nvGrpSpPr>
          <p:grpSpPr>
            <a:xfrm>
              <a:off x="7513212" y="2574027"/>
              <a:ext cx="1877375" cy="2233418"/>
              <a:chOff x="7513212" y="2574027"/>
              <a:chExt cx="1877375" cy="2233418"/>
            </a:xfrm>
          </p:grpSpPr>
          <p:grpSp>
            <p:nvGrpSpPr>
              <p:cNvPr id="36" name="Group 35">
                <a:extLst>
                  <a:ext uri="{FF2B5EF4-FFF2-40B4-BE49-F238E27FC236}">
                    <a16:creationId xmlns:a16="http://schemas.microsoft.com/office/drawing/2014/main" id="{77DEC937-870F-5ADC-209B-B423118F13F1}"/>
                  </a:ext>
                </a:extLst>
              </p:cNvPr>
              <p:cNvGrpSpPr/>
              <p:nvPr/>
            </p:nvGrpSpPr>
            <p:grpSpPr>
              <a:xfrm>
                <a:off x="7513212" y="2956002"/>
                <a:ext cx="1877375" cy="1851443"/>
                <a:chOff x="6834041" y="3652383"/>
                <a:chExt cx="1877375" cy="1851443"/>
              </a:xfrm>
            </p:grpSpPr>
            <p:grpSp>
              <p:nvGrpSpPr>
                <p:cNvPr id="15" name="Group 14">
                  <a:extLst>
                    <a:ext uri="{FF2B5EF4-FFF2-40B4-BE49-F238E27FC236}">
                      <a16:creationId xmlns:a16="http://schemas.microsoft.com/office/drawing/2014/main" id="{41633479-5873-09D7-3741-549C7E84167A}"/>
                    </a:ext>
                  </a:extLst>
                </p:cNvPr>
                <p:cNvGrpSpPr/>
                <p:nvPr/>
              </p:nvGrpSpPr>
              <p:grpSpPr>
                <a:xfrm>
                  <a:off x="7281203" y="3652383"/>
                  <a:ext cx="881132" cy="1448292"/>
                  <a:chOff x="10367890" y="1132451"/>
                  <a:chExt cx="881132" cy="1448292"/>
                </a:xfrm>
              </p:grpSpPr>
              <p:sp>
                <p:nvSpPr>
                  <p:cNvPr id="16" name="Delay 7">
                    <a:extLst>
                      <a:ext uri="{FF2B5EF4-FFF2-40B4-BE49-F238E27FC236}">
                        <a16:creationId xmlns:a16="http://schemas.microsoft.com/office/drawing/2014/main" id="{097E00AA-7279-3AA7-1615-3A444FB91352}"/>
                      </a:ext>
                    </a:extLst>
                  </p:cNvPr>
                  <p:cNvSpPr/>
                  <p:nvPr/>
                </p:nvSpPr>
                <p:spPr>
                  <a:xfrm rot="16200000">
                    <a:off x="10589457" y="988256"/>
                    <a:ext cx="400928"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elay 8">
                    <a:extLst>
                      <a:ext uri="{FF2B5EF4-FFF2-40B4-BE49-F238E27FC236}">
                        <a16:creationId xmlns:a16="http://schemas.microsoft.com/office/drawing/2014/main" id="{D4EC6283-5FB2-C52B-C1E7-02046C8DF4E7}"/>
                      </a:ext>
                    </a:extLst>
                  </p:cNvPr>
                  <p:cNvSpPr/>
                  <p:nvPr/>
                </p:nvSpPr>
                <p:spPr>
                  <a:xfrm rot="5400000">
                    <a:off x="10390552" y="1712402"/>
                    <a:ext cx="816611"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B361531C-AAB3-9D1F-E24A-C1FDA3FC894D}"/>
                      </a:ext>
                    </a:extLst>
                  </p:cNvPr>
                  <p:cNvSpPr/>
                  <p:nvPr/>
                </p:nvSpPr>
                <p:spPr>
                  <a:xfrm>
                    <a:off x="10367890" y="2157987"/>
                    <a:ext cx="881132" cy="42275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7F0FD07-B57C-0E8F-D3C2-770D7D5C56E9}"/>
                        </a:ext>
                      </a:extLst>
                    </p:cNvPr>
                    <p:cNvSpPr txBox="1"/>
                    <p:nvPr/>
                  </p:nvSpPr>
                  <p:spPr>
                    <a:xfrm>
                      <a:off x="6834041" y="3729391"/>
                      <a:ext cx="5210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37F0FD07-B57C-0E8F-D3C2-770D7D5C56E9}"/>
                        </a:ext>
                      </a:extLst>
                    </p:cNvPr>
                    <p:cNvSpPr txBox="1">
                      <a:spLocks noRot="1" noChangeAspect="1" noMove="1" noResize="1" noEditPoints="1" noAdjustHandles="1" noChangeArrowheads="1" noChangeShapeType="1" noTextEdit="1"/>
                    </p:cNvSpPr>
                    <p:nvPr/>
                  </p:nvSpPr>
                  <p:spPr>
                    <a:xfrm>
                      <a:off x="6834041" y="3729391"/>
                      <a:ext cx="521017" cy="369332"/>
                    </a:xfrm>
                    <a:prstGeom prst="rect">
                      <a:avLst/>
                    </a:prstGeom>
                    <a:blipFill>
                      <a:blip r:embed="rId4"/>
                      <a:stretch>
                        <a:fillRect l="-2353" r="-2353" b="-13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1473699-2E19-FBC6-1709-01D16AA82D90}"/>
                    </a:ext>
                  </a:extLst>
                </p:cNvPr>
                <p:cNvSpPr txBox="1"/>
                <p:nvPr/>
              </p:nvSpPr>
              <p:spPr>
                <a:xfrm>
                  <a:off x="7446505" y="5134494"/>
                  <a:ext cx="631281" cy="369332"/>
                </a:xfrm>
                <a:prstGeom prst="rect">
                  <a:avLst/>
                </a:prstGeom>
                <a:noFill/>
              </p:spPr>
              <p:txBody>
                <a:bodyPr wrap="square" rtlCol="0">
                  <a:spAutoFit/>
                </a:bodyPr>
                <a:lstStyle/>
                <a:p>
                  <a:r>
                    <a:rPr lang="en-US" dirty="0">
                      <a:solidFill>
                        <a:srgbClr val="C00000"/>
                      </a:solidFill>
                    </a:rPr>
                    <a:t>Dud</a:t>
                  </a:r>
                </a:p>
              </p:txBody>
            </p:sp>
            <p:cxnSp>
              <p:nvCxnSpPr>
                <p:cNvPr id="28" name="Straight Arrow Connector 27">
                  <a:extLst>
                    <a:ext uri="{FF2B5EF4-FFF2-40B4-BE49-F238E27FC236}">
                      <a16:creationId xmlns:a16="http://schemas.microsoft.com/office/drawing/2014/main" id="{B556CC71-0260-D483-0270-C4E71F7AB4C9}"/>
                    </a:ext>
                  </a:extLst>
                </p:cNvPr>
                <p:cNvCxnSpPr>
                  <a:cxnSpLocks/>
                </p:cNvCxnSpPr>
                <p:nvPr/>
              </p:nvCxnSpPr>
              <p:spPr>
                <a:xfrm>
                  <a:off x="8109217" y="4208670"/>
                  <a:ext cx="602199"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3F5939F-DFCA-85B0-17E8-F31568ABA546}"/>
                        </a:ext>
                      </a:extLst>
                    </p:cNvPr>
                    <p:cNvSpPr txBox="1"/>
                    <p:nvPr/>
                  </p:nvSpPr>
                  <p:spPr>
                    <a:xfrm>
                      <a:off x="8117555" y="3752006"/>
                      <a:ext cx="5210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33F5939F-DFCA-85B0-17E8-F31568ABA546}"/>
                        </a:ext>
                      </a:extLst>
                    </p:cNvPr>
                    <p:cNvSpPr txBox="1">
                      <a:spLocks noRot="1" noChangeAspect="1" noMove="1" noResize="1" noEditPoints="1" noAdjustHandles="1" noChangeArrowheads="1" noChangeShapeType="1" noTextEdit="1"/>
                    </p:cNvSpPr>
                    <p:nvPr/>
                  </p:nvSpPr>
                  <p:spPr>
                    <a:xfrm>
                      <a:off x="8117555" y="3752006"/>
                      <a:ext cx="521017" cy="369332"/>
                    </a:xfrm>
                    <a:prstGeom prst="rect">
                      <a:avLst/>
                    </a:prstGeom>
                    <a:blipFill>
                      <a:blip r:embed="rId5"/>
                      <a:stretch>
                        <a:fillRect l="-2326" r="-1163" b="-13115"/>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0A41933-99CA-4AA6-C738-220D000EB2DE}"/>
                  </a:ext>
                </a:extLst>
              </p:cNvPr>
              <p:cNvSpPr txBox="1"/>
              <p:nvPr/>
            </p:nvSpPr>
            <p:spPr>
              <a:xfrm>
                <a:off x="7891971" y="2574027"/>
                <a:ext cx="980867" cy="369332"/>
              </a:xfrm>
              <a:prstGeom prst="rect">
                <a:avLst/>
              </a:prstGeom>
              <a:noFill/>
            </p:spPr>
            <p:txBody>
              <a:bodyPr wrap="square">
                <a:spAutoFit/>
              </a:bodyPr>
              <a:lstStyle/>
              <a:p>
                <a:pPr algn="ctr"/>
                <a:r>
                  <a:rPr lang="en-US" sz="1800" b="1" dirty="0"/>
                  <a:t>Case 1</a:t>
                </a:r>
                <a:endParaRPr lang="en-US" b="1" dirty="0"/>
              </a:p>
            </p:txBody>
          </p:sp>
        </p:grpSp>
        <p:grpSp>
          <p:nvGrpSpPr>
            <p:cNvPr id="61" name="Group 60">
              <a:extLst>
                <a:ext uri="{FF2B5EF4-FFF2-40B4-BE49-F238E27FC236}">
                  <a16:creationId xmlns:a16="http://schemas.microsoft.com/office/drawing/2014/main" id="{D01DDB8C-0161-A579-F674-F194789BAC7C}"/>
                </a:ext>
              </a:extLst>
            </p:cNvPr>
            <p:cNvGrpSpPr/>
            <p:nvPr/>
          </p:nvGrpSpPr>
          <p:grpSpPr>
            <a:xfrm>
              <a:off x="9479952" y="2495521"/>
              <a:ext cx="2439850" cy="2232710"/>
              <a:chOff x="9479952" y="2495521"/>
              <a:chExt cx="2439850" cy="2232710"/>
            </a:xfrm>
          </p:grpSpPr>
          <p:grpSp>
            <p:nvGrpSpPr>
              <p:cNvPr id="37" name="Group 36">
                <a:extLst>
                  <a:ext uri="{FF2B5EF4-FFF2-40B4-BE49-F238E27FC236}">
                    <a16:creationId xmlns:a16="http://schemas.microsoft.com/office/drawing/2014/main" id="{BDB4FAF4-F2B9-12A2-A1D6-9E2D752E4540}"/>
                  </a:ext>
                </a:extLst>
              </p:cNvPr>
              <p:cNvGrpSpPr/>
              <p:nvPr/>
            </p:nvGrpSpPr>
            <p:grpSpPr>
              <a:xfrm>
                <a:off x="9479952" y="2910608"/>
                <a:ext cx="2439850" cy="1817623"/>
                <a:chOff x="9303281" y="3668238"/>
                <a:chExt cx="2439850" cy="1817623"/>
              </a:xfrm>
            </p:grpSpPr>
            <p:grpSp>
              <p:nvGrpSpPr>
                <p:cNvPr id="20" name="Group 19">
                  <a:extLst>
                    <a:ext uri="{FF2B5EF4-FFF2-40B4-BE49-F238E27FC236}">
                      <a16:creationId xmlns:a16="http://schemas.microsoft.com/office/drawing/2014/main" id="{C6BD99B1-A12D-2D73-89A9-BE32E31F6349}"/>
                    </a:ext>
                  </a:extLst>
                </p:cNvPr>
                <p:cNvGrpSpPr/>
                <p:nvPr/>
              </p:nvGrpSpPr>
              <p:grpSpPr>
                <a:xfrm>
                  <a:off x="9945608" y="3668238"/>
                  <a:ext cx="881132" cy="1448292"/>
                  <a:chOff x="10367890" y="1132451"/>
                  <a:chExt cx="881132" cy="1448292"/>
                </a:xfrm>
              </p:grpSpPr>
              <p:sp>
                <p:nvSpPr>
                  <p:cNvPr id="21" name="Delay 18">
                    <a:extLst>
                      <a:ext uri="{FF2B5EF4-FFF2-40B4-BE49-F238E27FC236}">
                        <a16:creationId xmlns:a16="http://schemas.microsoft.com/office/drawing/2014/main" id="{EF0797D2-DF78-1777-2204-81EB284E32B8}"/>
                      </a:ext>
                    </a:extLst>
                  </p:cNvPr>
                  <p:cNvSpPr/>
                  <p:nvPr/>
                </p:nvSpPr>
                <p:spPr>
                  <a:xfrm rot="16200000">
                    <a:off x="10589457" y="988256"/>
                    <a:ext cx="400928"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elay 19">
                    <a:extLst>
                      <a:ext uri="{FF2B5EF4-FFF2-40B4-BE49-F238E27FC236}">
                        <a16:creationId xmlns:a16="http://schemas.microsoft.com/office/drawing/2014/main" id="{9A763B2C-1616-E7E9-F773-6899B0CA32F5}"/>
                      </a:ext>
                    </a:extLst>
                  </p:cNvPr>
                  <p:cNvSpPr/>
                  <p:nvPr/>
                </p:nvSpPr>
                <p:spPr>
                  <a:xfrm rot="5400000">
                    <a:off x="10390552" y="1712402"/>
                    <a:ext cx="816611"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C191F816-967D-7849-1644-594C2704EA27}"/>
                      </a:ext>
                    </a:extLst>
                  </p:cNvPr>
                  <p:cNvSpPr/>
                  <p:nvPr/>
                </p:nvSpPr>
                <p:spPr>
                  <a:xfrm>
                    <a:off x="10367890" y="2157987"/>
                    <a:ext cx="881132" cy="42275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22982DBD-A239-C8B4-1550-ED758071809F}"/>
                    </a:ext>
                  </a:extLst>
                </p:cNvPr>
                <p:cNvCxnSpPr>
                  <a:cxnSpLocks/>
                </p:cNvCxnSpPr>
                <p:nvPr/>
              </p:nvCxnSpPr>
              <p:spPr>
                <a:xfrm>
                  <a:off x="9303281" y="4184542"/>
                  <a:ext cx="605790"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FF1718-CD83-DF0A-9664-72D978CC1240}"/>
                        </a:ext>
                      </a:extLst>
                    </p:cNvPr>
                    <p:cNvSpPr txBox="1"/>
                    <p:nvPr/>
                  </p:nvSpPr>
                  <p:spPr>
                    <a:xfrm>
                      <a:off x="9379035" y="3743902"/>
                      <a:ext cx="5210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E5FF1718-CD83-DF0A-9664-72D978CC1240}"/>
                        </a:ext>
                      </a:extLst>
                    </p:cNvPr>
                    <p:cNvSpPr txBox="1">
                      <a:spLocks noRot="1" noChangeAspect="1" noMove="1" noResize="1" noEditPoints="1" noAdjustHandles="1" noChangeArrowheads="1" noChangeShapeType="1" noTextEdit="1"/>
                    </p:cNvSpPr>
                    <p:nvPr/>
                  </p:nvSpPr>
                  <p:spPr>
                    <a:xfrm>
                      <a:off x="9379035" y="3743902"/>
                      <a:ext cx="521017" cy="369332"/>
                    </a:xfrm>
                    <a:prstGeom prst="rect">
                      <a:avLst/>
                    </a:prstGeom>
                    <a:blipFill>
                      <a:blip r:embed="rId6"/>
                      <a:stretch>
                        <a:fillRect l="-2353" r="-2353" b="-1333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2BA7CE03-EC57-5A6A-61A4-26458D23423C}"/>
                    </a:ext>
                  </a:extLst>
                </p:cNvPr>
                <p:cNvSpPr txBox="1"/>
                <p:nvPr/>
              </p:nvSpPr>
              <p:spPr>
                <a:xfrm>
                  <a:off x="9945608" y="5116529"/>
                  <a:ext cx="1056902" cy="369332"/>
                </a:xfrm>
                <a:prstGeom prst="rect">
                  <a:avLst/>
                </a:prstGeom>
                <a:noFill/>
              </p:spPr>
              <p:txBody>
                <a:bodyPr wrap="square" rtlCol="0">
                  <a:spAutoFit/>
                </a:bodyPr>
                <a:lstStyle/>
                <a:p>
                  <a:r>
                    <a:rPr lang="en-US" dirty="0">
                      <a:solidFill>
                        <a:srgbClr val="C00000"/>
                      </a:solidFill>
                    </a:rPr>
                    <a:t>Working</a:t>
                  </a:r>
                </a:p>
              </p:txBody>
            </p:sp>
            <p:cxnSp>
              <p:nvCxnSpPr>
                <p:cNvPr id="30" name="Straight Arrow Connector 29">
                  <a:extLst>
                    <a:ext uri="{FF2B5EF4-FFF2-40B4-BE49-F238E27FC236}">
                      <a16:creationId xmlns:a16="http://schemas.microsoft.com/office/drawing/2014/main" id="{8C5033F8-3D19-1302-ED5D-C210E155AE06}"/>
                    </a:ext>
                  </a:extLst>
                </p:cNvPr>
                <p:cNvCxnSpPr>
                  <a:cxnSpLocks/>
                </p:cNvCxnSpPr>
                <p:nvPr/>
              </p:nvCxnSpPr>
              <p:spPr>
                <a:xfrm>
                  <a:off x="10801663" y="4157257"/>
                  <a:ext cx="605790"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EF6557-33CE-FC5D-8F65-76B54DEC9B60}"/>
                        </a:ext>
                      </a:extLst>
                    </p:cNvPr>
                    <p:cNvSpPr txBox="1"/>
                    <p:nvPr/>
                  </p:nvSpPr>
                  <p:spPr>
                    <a:xfrm>
                      <a:off x="10801663" y="3729391"/>
                      <a:ext cx="5210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31" name="TextBox 30">
                      <a:extLst>
                        <a:ext uri="{FF2B5EF4-FFF2-40B4-BE49-F238E27FC236}">
                          <a16:creationId xmlns:a16="http://schemas.microsoft.com/office/drawing/2014/main" id="{72EF6557-33CE-FC5D-8F65-76B54DEC9B60}"/>
                        </a:ext>
                      </a:extLst>
                    </p:cNvPr>
                    <p:cNvSpPr txBox="1">
                      <a:spLocks noRot="1" noChangeAspect="1" noMove="1" noResize="1" noEditPoints="1" noAdjustHandles="1" noChangeArrowheads="1" noChangeShapeType="1" noTextEdit="1"/>
                    </p:cNvSpPr>
                    <p:nvPr/>
                  </p:nvSpPr>
                  <p:spPr>
                    <a:xfrm>
                      <a:off x="10801663" y="3729391"/>
                      <a:ext cx="521017" cy="369332"/>
                    </a:xfrm>
                    <a:prstGeom prst="rect">
                      <a:avLst/>
                    </a:prstGeom>
                    <a:blipFill>
                      <a:blip r:embed="rId7"/>
                      <a:stretch>
                        <a:fillRect b="-1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B20F2C83-7C42-162C-1E64-51D85BAA55A2}"/>
                    </a:ext>
                  </a:extLst>
                </p:cNvPr>
                <p:cNvCxnSpPr>
                  <a:cxnSpLocks/>
                </p:cNvCxnSpPr>
                <p:nvPr/>
              </p:nvCxnSpPr>
              <p:spPr>
                <a:xfrm>
                  <a:off x="10800033" y="4808183"/>
                  <a:ext cx="605790"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757D666-4B72-F041-7FC9-B6AF09633709}"/>
                        </a:ext>
                      </a:extLst>
                    </p:cNvPr>
                    <p:cNvSpPr txBox="1"/>
                    <p:nvPr/>
                  </p:nvSpPr>
                  <p:spPr>
                    <a:xfrm>
                      <a:off x="10877516" y="4393439"/>
                      <a:ext cx="5210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33" name="TextBox 32">
                      <a:extLst>
                        <a:ext uri="{FF2B5EF4-FFF2-40B4-BE49-F238E27FC236}">
                          <a16:creationId xmlns:a16="http://schemas.microsoft.com/office/drawing/2014/main" id="{4757D666-4B72-F041-7FC9-B6AF09633709}"/>
                        </a:ext>
                      </a:extLst>
                    </p:cNvPr>
                    <p:cNvSpPr txBox="1">
                      <a:spLocks noRot="1" noChangeAspect="1" noMove="1" noResize="1" noEditPoints="1" noAdjustHandles="1" noChangeArrowheads="1" noChangeShapeType="1" noTextEdit="1"/>
                    </p:cNvSpPr>
                    <p:nvPr/>
                  </p:nvSpPr>
                  <p:spPr>
                    <a:xfrm>
                      <a:off x="10877516" y="4393439"/>
                      <a:ext cx="521017" cy="369332"/>
                    </a:xfrm>
                    <a:prstGeom prst="rect">
                      <a:avLst/>
                    </a:prstGeom>
                    <a:blipFill>
                      <a:blip r:embed="rId8"/>
                      <a:stretch>
                        <a:fillRect b="-13115"/>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4BB80334-B05C-192F-8581-4AB8FC9FC366}"/>
                    </a:ext>
                  </a:extLst>
                </p:cNvPr>
                <p:cNvSpPr txBox="1"/>
                <p:nvPr/>
              </p:nvSpPr>
              <p:spPr>
                <a:xfrm>
                  <a:off x="10763601" y="4800632"/>
                  <a:ext cx="979530" cy="369332"/>
                </a:xfrm>
                <a:prstGeom prst="rect">
                  <a:avLst/>
                </a:prstGeom>
                <a:noFill/>
              </p:spPr>
              <p:txBody>
                <a:bodyPr wrap="square" rtlCol="0">
                  <a:spAutoFit/>
                </a:bodyPr>
                <a:lstStyle/>
                <a:p>
                  <a:r>
                    <a:rPr lang="en-US" dirty="0">
                      <a:solidFill>
                        <a:srgbClr val="C00000"/>
                      </a:solidFill>
                    </a:rPr>
                    <a:t>Explode</a:t>
                  </a:r>
                </a:p>
              </p:txBody>
            </p:sp>
          </p:grpSp>
          <p:sp>
            <p:nvSpPr>
              <p:cNvPr id="59" name="TextBox 58">
                <a:extLst>
                  <a:ext uri="{FF2B5EF4-FFF2-40B4-BE49-F238E27FC236}">
                    <a16:creationId xmlns:a16="http://schemas.microsoft.com/office/drawing/2014/main" id="{F9787B25-13DC-1E20-07CF-39196410E1DF}"/>
                  </a:ext>
                </a:extLst>
              </p:cNvPr>
              <p:cNvSpPr txBox="1"/>
              <p:nvPr/>
            </p:nvSpPr>
            <p:spPr>
              <a:xfrm>
                <a:off x="10053876" y="2495521"/>
                <a:ext cx="980867" cy="369332"/>
              </a:xfrm>
              <a:prstGeom prst="rect">
                <a:avLst/>
              </a:prstGeom>
              <a:noFill/>
            </p:spPr>
            <p:txBody>
              <a:bodyPr wrap="square">
                <a:spAutoFit/>
              </a:bodyPr>
              <a:lstStyle/>
              <a:p>
                <a:pPr algn="ctr"/>
                <a:r>
                  <a:rPr lang="en-US" sz="1800" b="1" dirty="0"/>
                  <a:t>Case 2</a:t>
                </a:r>
                <a:endParaRPr lang="en-US" b="1" dirty="0"/>
              </a:p>
            </p:txBody>
          </p:sp>
        </p:grpSp>
      </p:grpSp>
      <p:grpSp>
        <p:nvGrpSpPr>
          <p:cNvPr id="68" name="Group 67">
            <a:extLst>
              <a:ext uri="{FF2B5EF4-FFF2-40B4-BE49-F238E27FC236}">
                <a16:creationId xmlns:a16="http://schemas.microsoft.com/office/drawing/2014/main" id="{0928B9D9-7133-0D4C-1287-77825DB5BAB5}"/>
              </a:ext>
            </a:extLst>
          </p:cNvPr>
          <p:cNvGrpSpPr/>
          <p:nvPr/>
        </p:nvGrpSpPr>
        <p:grpSpPr>
          <a:xfrm>
            <a:off x="478598" y="4853474"/>
            <a:ext cx="6096000" cy="1087437"/>
            <a:chOff x="1623461" y="5266133"/>
            <a:chExt cx="6096000" cy="1087437"/>
          </a:xfrm>
        </p:grpSpPr>
        <p:sp>
          <p:nvSpPr>
            <p:cNvPr id="45" name="TextBox 44">
              <a:extLst>
                <a:ext uri="{FF2B5EF4-FFF2-40B4-BE49-F238E27FC236}">
                  <a16:creationId xmlns:a16="http://schemas.microsoft.com/office/drawing/2014/main" id="{4A0AA3A4-80CF-ADFC-B3CB-C7811638E9E1}"/>
                </a:ext>
              </a:extLst>
            </p:cNvPr>
            <p:cNvSpPr txBox="1"/>
            <p:nvPr/>
          </p:nvSpPr>
          <p:spPr>
            <a:xfrm>
              <a:off x="1623461" y="5645684"/>
              <a:ext cx="6096000" cy="707886"/>
            </a:xfrm>
            <a:prstGeom prst="rect">
              <a:avLst/>
            </a:prstGeom>
            <a:noFill/>
          </p:spPr>
          <p:txBody>
            <a:bodyPr wrap="square">
              <a:spAutoFit/>
            </a:bodyPr>
            <a:lstStyle/>
            <a:p>
              <a:r>
                <a:rPr lang="en-US" sz="2000" dirty="0"/>
                <a:t>Our Goal is to determine if this device is a Dud or a working Bomb without exploding the device.</a:t>
              </a:r>
            </a:p>
          </p:txBody>
        </p:sp>
        <p:sp>
          <p:nvSpPr>
            <p:cNvPr id="67" name="TextBox 66">
              <a:extLst>
                <a:ext uri="{FF2B5EF4-FFF2-40B4-BE49-F238E27FC236}">
                  <a16:creationId xmlns:a16="http://schemas.microsoft.com/office/drawing/2014/main" id="{B94C86F0-2E72-8B40-761E-4A78776AE452}"/>
                </a:ext>
              </a:extLst>
            </p:cNvPr>
            <p:cNvSpPr txBox="1"/>
            <p:nvPr/>
          </p:nvSpPr>
          <p:spPr>
            <a:xfrm>
              <a:off x="1631513" y="5266133"/>
              <a:ext cx="851181" cy="369332"/>
            </a:xfrm>
            <a:prstGeom prst="rect">
              <a:avLst/>
            </a:prstGeom>
            <a:solidFill>
              <a:srgbClr val="FFC000"/>
            </a:solidFill>
          </p:spPr>
          <p:txBody>
            <a:bodyPr wrap="square">
              <a:spAutoFit/>
            </a:bodyPr>
            <a:lstStyle/>
            <a:p>
              <a:pPr algn="ctr"/>
              <a:r>
                <a:rPr lang="en-US" b="1" dirty="0"/>
                <a:t>Goal: </a:t>
              </a:r>
            </a:p>
          </p:txBody>
        </p:sp>
      </p:grpSp>
    </p:spTree>
    <p:extLst>
      <p:ext uri="{BB962C8B-B14F-4D97-AF65-F5344CB8AC3E}">
        <p14:creationId xmlns:p14="http://schemas.microsoft.com/office/powerpoint/2010/main" val="1964200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AFEE-B019-7367-1C25-A7F91FA548AD}"/>
              </a:ext>
            </a:extLst>
          </p:cNvPr>
          <p:cNvSpPr>
            <a:spLocks noGrp="1"/>
          </p:cNvSpPr>
          <p:nvPr>
            <p:ph type="title"/>
          </p:nvPr>
        </p:nvSpPr>
        <p:spPr>
          <a:xfrm>
            <a:off x="3249529" y="92822"/>
            <a:ext cx="5692942" cy="475939"/>
          </a:xfrm>
        </p:spPr>
        <p:txBody>
          <a:bodyPr>
            <a:normAutofit/>
          </a:bodyPr>
          <a:lstStyle/>
          <a:p>
            <a:r>
              <a:rPr lang="en-US" sz="2400" dirty="0"/>
              <a:t>Approach 1: </a:t>
            </a:r>
            <a:r>
              <a:rPr lang="en-US" sz="2400" dirty="0">
                <a:latin typeface="Lato Medium" panose="020F0502020204030203" pitchFamily="34" charset="0"/>
                <a:ea typeface="Lato Medium" panose="020F0502020204030203" pitchFamily="34" charset="0"/>
                <a:cs typeface="Lato Medium" panose="020F0502020204030203" pitchFamily="34" charset="0"/>
              </a:rPr>
              <a:t>Superposition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B0E7D6-7708-44CD-CAA7-963BA16F4AD7}"/>
                  </a:ext>
                </a:extLst>
              </p:cNvPr>
              <p:cNvSpPr txBox="1"/>
              <p:nvPr/>
            </p:nvSpPr>
            <p:spPr>
              <a:xfrm>
                <a:off x="906606" y="2297064"/>
                <a:ext cx="12763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0</m:t>
                          </m:r>
                        </m:e>
                      </m:d>
                    </m:oMath>
                  </m:oMathPara>
                </a14:m>
                <a:endParaRPr lang="en-US" sz="3600" b="0" dirty="0"/>
              </a:p>
            </p:txBody>
          </p:sp>
        </mc:Choice>
        <mc:Fallback xmlns="">
          <p:sp>
            <p:nvSpPr>
              <p:cNvPr id="4" name="TextBox 3">
                <a:extLst>
                  <a:ext uri="{FF2B5EF4-FFF2-40B4-BE49-F238E27FC236}">
                    <a16:creationId xmlns:a16="http://schemas.microsoft.com/office/drawing/2014/main" id="{15B0E7D6-7708-44CD-CAA7-963BA16F4AD7}"/>
                  </a:ext>
                </a:extLst>
              </p:cNvPr>
              <p:cNvSpPr txBox="1">
                <a:spLocks noRot="1" noChangeAspect="1" noMove="1" noResize="1" noEditPoints="1" noAdjustHandles="1" noChangeArrowheads="1" noChangeShapeType="1" noTextEdit="1"/>
              </p:cNvSpPr>
              <p:nvPr/>
            </p:nvSpPr>
            <p:spPr>
              <a:xfrm>
                <a:off x="906606" y="2297064"/>
                <a:ext cx="1276350" cy="646331"/>
              </a:xfrm>
              <a:prstGeom prst="rect">
                <a:avLst/>
              </a:prstGeom>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678A883D-08DD-67EC-17F0-0DB50FA61225}"/>
              </a:ext>
            </a:extLst>
          </p:cNvPr>
          <p:cNvCxnSpPr>
            <a:cxnSpLocks/>
            <a:stCxn id="4" idx="3"/>
            <a:endCxn id="12" idx="1"/>
          </p:cNvCxnSpPr>
          <p:nvPr/>
        </p:nvCxnSpPr>
        <p:spPr>
          <a:xfrm flipV="1">
            <a:off x="2182956" y="2613136"/>
            <a:ext cx="609756" cy="709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80DEAC37-69C3-081B-94A0-8BFF7429FFDF}"/>
              </a:ext>
            </a:extLst>
          </p:cNvPr>
          <p:cNvGrpSpPr/>
          <p:nvPr/>
        </p:nvGrpSpPr>
        <p:grpSpPr>
          <a:xfrm>
            <a:off x="4348876" y="1842093"/>
            <a:ext cx="881132" cy="1448292"/>
            <a:chOff x="10367890" y="1132451"/>
            <a:chExt cx="881132" cy="1448292"/>
          </a:xfrm>
        </p:grpSpPr>
        <p:sp>
          <p:nvSpPr>
            <p:cNvPr id="7" name="Delay 19">
              <a:extLst>
                <a:ext uri="{FF2B5EF4-FFF2-40B4-BE49-F238E27FC236}">
                  <a16:creationId xmlns:a16="http://schemas.microsoft.com/office/drawing/2014/main" id="{C148B17C-DBFF-2363-592F-AF92A742EBDC}"/>
                </a:ext>
              </a:extLst>
            </p:cNvPr>
            <p:cNvSpPr/>
            <p:nvPr/>
          </p:nvSpPr>
          <p:spPr>
            <a:xfrm rot="16200000">
              <a:off x="10589457" y="988256"/>
              <a:ext cx="400928"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elay 20">
              <a:extLst>
                <a:ext uri="{FF2B5EF4-FFF2-40B4-BE49-F238E27FC236}">
                  <a16:creationId xmlns:a16="http://schemas.microsoft.com/office/drawing/2014/main" id="{B3260416-5B68-2AC6-9672-1AF3466B2471}"/>
                </a:ext>
              </a:extLst>
            </p:cNvPr>
            <p:cNvSpPr/>
            <p:nvPr/>
          </p:nvSpPr>
          <p:spPr>
            <a:xfrm rot="5400000">
              <a:off x="10390552" y="1712402"/>
              <a:ext cx="816611"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C433E249-6610-96CC-65D4-D9C86ECF0AB7}"/>
                </a:ext>
              </a:extLst>
            </p:cNvPr>
            <p:cNvSpPr/>
            <p:nvPr/>
          </p:nvSpPr>
          <p:spPr>
            <a:xfrm>
              <a:off x="10367890" y="2157987"/>
              <a:ext cx="881132" cy="42275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4883994-000B-7FF5-E09C-61F40461D9D9}"/>
                  </a:ext>
                </a:extLst>
              </p:cNvPr>
              <p:cNvSpPr txBox="1"/>
              <p:nvPr/>
            </p:nvSpPr>
            <p:spPr>
              <a:xfrm>
                <a:off x="3798464" y="5091779"/>
                <a:ext cx="3205008" cy="855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0"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2</m:t>
                              </m:r>
                            </m:e>
                          </m:rad>
                        </m:den>
                      </m:f>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oMath>
                  </m:oMathPara>
                </a14:m>
                <a:endParaRPr lang="en-US" sz="2400" b="0" dirty="0"/>
              </a:p>
            </p:txBody>
          </p:sp>
        </mc:Choice>
        <mc:Fallback xmlns="">
          <p:sp>
            <p:nvSpPr>
              <p:cNvPr id="10" name="TextBox 9">
                <a:extLst>
                  <a:ext uri="{FF2B5EF4-FFF2-40B4-BE49-F238E27FC236}">
                    <a16:creationId xmlns:a16="http://schemas.microsoft.com/office/drawing/2014/main" id="{A4883994-000B-7FF5-E09C-61F40461D9D9}"/>
                  </a:ext>
                </a:extLst>
              </p:cNvPr>
              <p:cNvSpPr txBox="1">
                <a:spLocks noRot="1" noChangeAspect="1" noMove="1" noResize="1" noEditPoints="1" noAdjustHandles="1" noChangeArrowheads="1" noChangeShapeType="1" noTextEdit="1"/>
              </p:cNvSpPr>
              <p:nvPr/>
            </p:nvSpPr>
            <p:spPr>
              <a:xfrm>
                <a:off x="3798464" y="5091779"/>
                <a:ext cx="3205008" cy="855299"/>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CCC92A7-BBD3-A380-C8B4-0B907EECB18E}"/>
              </a:ext>
            </a:extLst>
          </p:cNvPr>
          <p:cNvSpPr txBox="1"/>
          <p:nvPr/>
        </p:nvSpPr>
        <p:spPr>
          <a:xfrm>
            <a:off x="3653663" y="1209283"/>
            <a:ext cx="2579977" cy="584775"/>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cs typeface="Arial" panose="020B0604020202020204" pitchFamily="34" charset="0"/>
              </a:rPr>
              <a:t>Not Working</a:t>
            </a:r>
          </a:p>
        </p:txBody>
      </p:sp>
      <p:sp>
        <p:nvSpPr>
          <p:cNvPr id="12" name="TextBox 11">
            <a:extLst>
              <a:ext uri="{FF2B5EF4-FFF2-40B4-BE49-F238E27FC236}">
                <a16:creationId xmlns:a16="http://schemas.microsoft.com/office/drawing/2014/main" id="{B3F581CB-9424-1DCD-CFA2-1AD7505A223C}"/>
              </a:ext>
            </a:extLst>
          </p:cNvPr>
          <p:cNvSpPr txBox="1"/>
          <p:nvPr/>
        </p:nvSpPr>
        <p:spPr>
          <a:xfrm>
            <a:off x="2792712" y="2259193"/>
            <a:ext cx="880329"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dirty="0"/>
              <a:t> H</a:t>
            </a:r>
          </a:p>
        </p:txBody>
      </p:sp>
      <p:cxnSp>
        <p:nvCxnSpPr>
          <p:cNvPr id="13" name="Straight Arrow Connector 12">
            <a:extLst>
              <a:ext uri="{FF2B5EF4-FFF2-40B4-BE49-F238E27FC236}">
                <a16:creationId xmlns:a16="http://schemas.microsoft.com/office/drawing/2014/main" id="{80003C8D-F8EA-6A80-0FD0-DF45F6DCD9D8}"/>
              </a:ext>
            </a:extLst>
          </p:cNvPr>
          <p:cNvCxnSpPr>
            <a:cxnSpLocks/>
            <a:stCxn id="12" idx="3"/>
          </p:cNvCxnSpPr>
          <p:nvPr/>
        </p:nvCxnSpPr>
        <p:spPr>
          <a:xfrm>
            <a:off x="3673041" y="2613136"/>
            <a:ext cx="590349"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7F544B6-1DB0-CAD9-69FF-80404E0AE0CD}"/>
              </a:ext>
            </a:extLst>
          </p:cNvPr>
          <p:cNvSpPr txBox="1"/>
          <p:nvPr/>
        </p:nvSpPr>
        <p:spPr>
          <a:xfrm>
            <a:off x="5818481" y="2259193"/>
            <a:ext cx="880329"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dirty="0"/>
              <a:t> H</a:t>
            </a:r>
          </a:p>
        </p:txBody>
      </p:sp>
      <p:cxnSp>
        <p:nvCxnSpPr>
          <p:cNvPr id="15" name="Straight Arrow Connector 14">
            <a:extLst>
              <a:ext uri="{FF2B5EF4-FFF2-40B4-BE49-F238E27FC236}">
                <a16:creationId xmlns:a16="http://schemas.microsoft.com/office/drawing/2014/main" id="{15DE94C9-F069-5253-B455-8BAE7E5A4257}"/>
              </a:ext>
            </a:extLst>
          </p:cNvPr>
          <p:cNvCxnSpPr>
            <a:cxnSpLocks/>
            <a:endCxn id="14" idx="1"/>
          </p:cNvCxnSpPr>
          <p:nvPr/>
        </p:nvCxnSpPr>
        <p:spPr>
          <a:xfrm>
            <a:off x="5115566" y="2602591"/>
            <a:ext cx="702915" cy="1054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16" name="Graphic 15" descr="Speedometer Low with solid fill">
            <a:extLst>
              <a:ext uri="{FF2B5EF4-FFF2-40B4-BE49-F238E27FC236}">
                <a16:creationId xmlns:a16="http://schemas.microsoft.com/office/drawing/2014/main" id="{2F618770-68B4-3820-D5BA-E043F7184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1427" y="2140754"/>
            <a:ext cx="914400" cy="914400"/>
          </a:xfrm>
          <a:prstGeom prst="rect">
            <a:avLst/>
          </a:prstGeom>
        </p:spPr>
      </p:pic>
      <p:cxnSp>
        <p:nvCxnSpPr>
          <p:cNvPr id="17" name="Straight Arrow Connector 16">
            <a:extLst>
              <a:ext uri="{FF2B5EF4-FFF2-40B4-BE49-F238E27FC236}">
                <a16:creationId xmlns:a16="http://schemas.microsoft.com/office/drawing/2014/main" id="{99417D48-3A66-872F-1FBB-749B7B3FBC0F}"/>
              </a:ext>
            </a:extLst>
          </p:cNvPr>
          <p:cNvCxnSpPr>
            <a:cxnSpLocks/>
            <a:stCxn id="14" idx="3"/>
            <a:endCxn id="16" idx="1"/>
          </p:cNvCxnSpPr>
          <p:nvPr/>
        </p:nvCxnSpPr>
        <p:spPr>
          <a:xfrm flipV="1">
            <a:off x="6698810" y="2597954"/>
            <a:ext cx="602617" cy="151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8C7DA5D-800F-CF61-8AE0-76B8B0B5E1AD}"/>
              </a:ext>
            </a:extLst>
          </p:cNvPr>
          <p:cNvCxnSpPr>
            <a:cxnSpLocks/>
          </p:cNvCxnSpPr>
          <p:nvPr/>
        </p:nvCxnSpPr>
        <p:spPr>
          <a:xfrm>
            <a:off x="3819239" y="2748722"/>
            <a:ext cx="13329" cy="3280071"/>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DE2BA8A-9EE0-CB92-08B0-88AF718E6D04}"/>
              </a:ext>
            </a:extLst>
          </p:cNvPr>
          <p:cNvCxnSpPr>
            <a:cxnSpLocks/>
          </p:cNvCxnSpPr>
          <p:nvPr/>
        </p:nvCxnSpPr>
        <p:spPr>
          <a:xfrm>
            <a:off x="5560827" y="2736118"/>
            <a:ext cx="0" cy="2355661"/>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E7C0F52-08EA-2E1D-E6DB-EA20683E066C}"/>
                  </a:ext>
                </a:extLst>
              </p:cNvPr>
              <p:cNvSpPr txBox="1"/>
              <p:nvPr/>
            </p:nvSpPr>
            <p:spPr>
              <a:xfrm>
                <a:off x="5467022" y="4154765"/>
                <a:ext cx="4079233" cy="855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𝜓</m:t>
                          </m:r>
                        </m:e>
                        <m:sub>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2</m:t>
                              </m:r>
                            </m:e>
                          </m:rad>
                        </m:den>
                      </m:f>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oMath>
                  </m:oMathPara>
                </a14:m>
                <a:endParaRPr lang="en-US" sz="2400" b="0" dirty="0"/>
              </a:p>
            </p:txBody>
          </p:sp>
        </mc:Choice>
        <mc:Fallback xmlns="">
          <p:sp>
            <p:nvSpPr>
              <p:cNvPr id="20" name="TextBox 19">
                <a:extLst>
                  <a:ext uri="{FF2B5EF4-FFF2-40B4-BE49-F238E27FC236}">
                    <a16:creationId xmlns:a16="http://schemas.microsoft.com/office/drawing/2014/main" id="{4E7C0F52-08EA-2E1D-E6DB-EA20683E066C}"/>
                  </a:ext>
                </a:extLst>
              </p:cNvPr>
              <p:cNvSpPr txBox="1">
                <a:spLocks noRot="1" noChangeAspect="1" noMove="1" noResize="1" noEditPoints="1" noAdjustHandles="1" noChangeArrowheads="1" noChangeShapeType="1" noTextEdit="1"/>
              </p:cNvSpPr>
              <p:nvPr/>
            </p:nvSpPr>
            <p:spPr>
              <a:xfrm>
                <a:off x="5467022" y="4154765"/>
                <a:ext cx="4079233" cy="855299"/>
              </a:xfrm>
              <a:prstGeom prst="rect">
                <a:avLst/>
              </a:prstGeom>
              <a:blipFill>
                <a:blip r:embed="rId6"/>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871251B-8ABD-A3FD-6896-D29841225D0B}"/>
              </a:ext>
            </a:extLst>
          </p:cNvPr>
          <p:cNvCxnSpPr>
            <a:cxnSpLocks/>
          </p:cNvCxnSpPr>
          <p:nvPr/>
        </p:nvCxnSpPr>
        <p:spPr>
          <a:xfrm>
            <a:off x="7022482" y="2736118"/>
            <a:ext cx="1772" cy="1233211"/>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110B44-4F95-B00D-5947-63E082301ACD}"/>
                  </a:ext>
                </a:extLst>
              </p:cNvPr>
              <p:cNvSpPr txBox="1"/>
              <p:nvPr/>
            </p:nvSpPr>
            <p:spPr>
              <a:xfrm>
                <a:off x="7016814" y="3435851"/>
                <a:ext cx="2906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𝜓</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0</m:t>
                          </m:r>
                        </m:e>
                      </m:d>
                    </m:oMath>
                  </m:oMathPara>
                </a14:m>
                <a:endParaRPr lang="en-US" sz="2400" b="0" dirty="0"/>
              </a:p>
            </p:txBody>
          </p:sp>
        </mc:Choice>
        <mc:Fallback xmlns="">
          <p:sp>
            <p:nvSpPr>
              <p:cNvPr id="22" name="TextBox 21">
                <a:extLst>
                  <a:ext uri="{FF2B5EF4-FFF2-40B4-BE49-F238E27FC236}">
                    <a16:creationId xmlns:a16="http://schemas.microsoft.com/office/drawing/2014/main" id="{D0110B44-4F95-B00D-5947-63E082301ACD}"/>
                  </a:ext>
                </a:extLst>
              </p:cNvPr>
              <p:cNvSpPr txBox="1">
                <a:spLocks noRot="1" noChangeAspect="1" noMove="1" noResize="1" noEditPoints="1" noAdjustHandles="1" noChangeArrowheads="1" noChangeShapeType="1" noTextEdit="1"/>
              </p:cNvSpPr>
              <p:nvPr/>
            </p:nvSpPr>
            <p:spPr>
              <a:xfrm>
                <a:off x="7016814" y="3435851"/>
                <a:ext cx="2906263" cy="461665"/>
              </a:xfrm>
              <a:prstGeom prst="rect">
                <a:avLst/>
              </a:prstGeom>
              <a:blipFill>
                <a:blip r:embed="rId7"/>
                <a:stretch>
                  <a:fillRect b="-17333"/>
                </a:stretch>
              </a:blipFill>
            </p:spPr>
            <p:txBody>
              <a:bodyPr/>
              <a:lstStyle/>
              <a:p>
                <a:r>
                  <a:rPr lang="en-US">
                    <a:noFill/>
                  </a:rPr>
                  <a:t> </a:t>
                </a:r>
              </a:p>
            </p:txBody>
          </p:sp>
        </mc:Fallback>
      </mc:AlternateContent>
    </p:spTree>
    <p:extLst>
      <p:ext uri="{BB962C8B-B14F-4D97-AF65-F5344CB8AC3E}">
        <p14:creationId xmlns:p14="http://schemas.microsoft.com/office/powerpoint/2010/main" val="70033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B1EC975-228D-F9D6-A675-3A4C6D8A30AD}"/>
              </a:ext>
            </a:extLst>
          </p:cNvPr>
          <p:cNvGrpSpPr/>
          <p:nvPr/>
        </p:nvGrpSpPr>
        <p:grpSpPr>
          <a:xfrm>
            <a:off x="1146693" y="883546"/>
            <a:ext cx="10163670" cy="5581593"/>
            <a:chOff x="647929" y="471852"/>
            <a:chExt cx="10163670" cy="5581593"/>
          </a:xfrm>
        </p:grpSpPr>
        <p:sp>
          <p:nvSpPr>
            <p:cNvPr id="4" name="Oval 3">
              <a:extLst>
                <a:ext uri="{FF2B5EF4-FFF2-40B4-BE49-F238E27FC236}">
                  <a16:creationId xmlns:a16="http://schemas.microsoft.com/office/drawing/2014/main" id="{384FD459-5D16-8E05-2593-048FC783CF60}"/>
                </a:ext>
              </a:extLst>
            </p:cNvPr>
            <p:cNvSpPr/>
            <p:nvPr/>
          </p:nvSpPr>
          <p:spPr>
            <a:xfrm>
              <a:off x="5744088" y="1598473"/>
              <a:ext cx="1753850"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Working</a:t>
              </a:r>
            </a:p>
            <a:p>
              <a:pPr algn="ctr"/>
              <a:r>
                <a:rPr lang="en-US" dirty="0"/>
                <a:t>Bomb</a:t>
              </a:r>
            </a:p>
          </p:txBody>
        </p:sp>
        <p:sp>
          <p:nvSpPr>
            <p:cNvPr id="5" name="Oval 4">
              <a:extLst>
                <a:ext uri="{FF2B5EF4-FFF2-40B4-BE49-F238E27FC236}">
                  <a16:creationId xmlns:a16="http://schemas.microsoft.com/office/drawing/2014/main" id="{BAF013F8-D5DA-1636-E39B-73360B5F2C11}"/>
                </a:ext>
              </a:extLst>
            </p:cNvPr>
            <p:cNvSpPr/>
            <p:nvPr/>
          </p:nvSpPr>
          <p:spPr>
            <a:xfrm>
              <a:off x="799536" y="2064378"/>
              <a:ext cx="1753850"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Not Working</a:t>
              </a:r>
            </a:p>
            <a:p>
              <a:pPr algn="ctr"/>
              <a:r>
                <a:rPr lang="en-US" dirty="0"/>
                <a:t>Bomb</a:t>
              </a:r>
            </a:p>
          </p:txBody>
        </p:sp>
        <p:cxnSp>
          <p:nvCxnSpPr>
            <p:cNvPr id="6" name="Straight Arrow Connector 5">
              <a:extLst>
                <a:ext uri="{FF2B5EF4-FFF2-40B4-BE49-F238E27FC236}">
                  <a16:creationId xmlns:a16="http://schemas.microsoft.com/office/drawing/2014/main" id="{A5977CFD-F4AB-E0C7-9FC3-5C7E0A6CF45B}"/>
                </a:ext>
              </a:extLst>
            </p:cNvPr>
            <p:cNvCxnSpPr>
              <a:cxnSpLocks/>
              <a:stCxn id="14" idx="2"/>
              <a:endCxn id="4" idx="1"/>
            </p:cNvCxnSpPr>
            <p:nvPr/>
          </p:nvCxnSpPr>
          <p:spPr>
            <a:xfrm>
              <a:off x="4253238" y="1136458"/>
              <a:ext cx="1747695" cy="58160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E79C12E-05FD-2A8D-6D22-E92CCCA79F39}"/>
                </a:ext>
              </a:extLst>
            </p:cNvPr>
            <p:cNvCxnSpPr>
              <a:cxnSpLocks/>
              <a:stCxn id="14" idx="2"/>
              <a:endCxn id="5" idx="7"/>
            </p:cNvCxnSpPr>
            <p:nvPr/>
          </p:nvCxnSpPr>
          <p:spPr>
            <a:xfrm flipH="1">
              <a:off x="2296541" y="1136458"/>
              <a:ext cx="1956697" cy="104751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C60F1146-4177-552B-79F5-8C3D1EED4773}"/>
                    </a:ext>
                  </a:extLst>
                </p:cNvPr>
                <p:cNvSpPr/>
                <p:nvPr/>
              </p:nvSpPr>
              <p:spPr>
                <a:xfrm>
                  <a:off x="4253238" y="3065889"/>
                  <a:ext cx="1753850"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Detect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1</m:t>
                          </m:r>
                        </m:e>
                      </m:d>
                    </m:oMath>
                  </a14:m>
                  <a:r>
                    <a:rPr lang="en-US" dirty="0"/>
                    <a:t> Explode</a:t>
                  </a:r>
                </a:p>
              </p:txBody>
            </p:sp>
          </mc:Choice>
          <mc:Fallback xmlns="">
            <p:sp>
              <p:nvSpPr>
                <p:cNvPr id="8" name="Oval 7">
                  <a:extLst>
                    <a:ext uri="{FF2B5EF4-FFF2-40B4-BE49-F238E27FC236}">
                      <a16:creationId xmlns:a16="http://schemas.microsoft.com/office/drawing/2014/main" id="{C60F1146-4177-552B-79F5-8C3D1EED4773}"/>
                    </a:ext>
                  </a:extLst>
                </p:cNvPr>
                <p:cNvSpPr>
                  <a:spLocks noRot="1" noChangeAspect="1" noMove="1" noResize="1" noEditPoints="1" noAdjustHandles="1" noChangeArrowheads="1" noChangeShapeType="1" noTextEdit="1"/>
                </p:cNvSpPr>
                <p:nvPr/>
              </p:nvSpPr>
              <p:spPr>
                <a:xfrm>
                  <a:off x="4253238" y="3065889"/>
                  <a:ext cx="1753850" cy="816610"/>
                </a:xfrm>
                <a:prstGeom prst="ellipse">
                  <a:avLst/>
                </a:prstGeom>
                <a:blipFill>
                  <a:blip r:embed="rId2"/>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1AE186DC-35FC-640B-52FD-9C1A353E5B4C}"/>
                    </a:ext>
                  </a:extLst>
                </p:cNvPr>
                <p:cNvSpPr/>
                <p:nvPr/>
              </p:nvSpPr>
              <p:spPr>
                <a:xfrm>
                  <a:off x="7157606" y="3050899"/>
                  <a:ext cx="2057063"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 explosion</a:t>
                  </a:r>
                </a:p>
                <a:p>
                  <a:pPr algn="ctr"/>
                  <a:r>
                    <a:rPr lang="en-US" dirty="0"/>
                    <a:t>Output </a:t>
                  </a:r>
                  <a14:m>
                    <m:oMath xmlns:m="http://schemas.openxmlformats.org/officeDocument/2006/math">
                      <m:d>
                        <m:dPr>
                          <m:begChr m:val="|"/>
                          <m:endChr m:val="⟩"/>
                          <m:ctrlPr>
                            <a:rPr lang="en-US" sz="1800" i="1" smtClean="0">
                              <a:latin typeface="Cambria Math" panose="02040503050406030204" pitchFamily="18" charset="0"/>
                            </a:rPr>
                          </m:ctrlPr>
                        </m:dPr>
                        <m:e>
                          <m:r>
                            <a:rPr lang="en-US" sz="1800" i="1">
                              <a:latin typeface="Cambria Math" panose="02040503050406030204" pitchFamily="18" charset="0"/>
                            </a:rPr>
                            <m:t>0</m:t>
                          </m:r>
                        </m:e>
                      </m:d>
                    </m:oMath>
                  </a14:m>
                  <a:r>
                    <a:rPr lang="en-US" dirty="0"/>
                    <a:t> </a:t>
                  </a:r>
                </a:p>
              </p:txBody>
            </p:sp>
          </mc:Choice>
          <mc:Fallback xmlns="">
            <p:sp>
              <p:nvSpPr>
                <p:cNvPr id="9" name="Oval 8">
                  <a:extLst>
                    <a:ext uri="{FF2B5EF4-FFF2-40B4-BE49-F238E27FC236}">
                      <a16:creationId xmlns:a16="http://schemas.microsoft.com/office/drawing/2014/main" id="{1AE186DC-35FC-640B-52FD-9C1A353E5B4C}"/>
                    </a:ext>
                  </a:extLst>
                </p:cNvPr>
                <p:cNvSpPr>
                  <a:spLocks noRot="1" noChangeAspect="1" noMove="1" noResize="1" noEditPoints="1" noAdjustHandles="1" noChangeArrowheads="1" noChangeShapeType="1" noTextEdit="1"/>
                </p:cNvSpPr>
                <p:nvPr/>
              </p:nvSpPr>
              <p:spPr>
                <a:xfrm>
                  <a:off x="7157606" y="3050899"/>
                  <a:ext cx="2057063" cy="816610"/>
                </a:xfrm>
                <a:prstGeom prst="ellipse">
                  <a:avLst/>
                </a:prstGeom>
                <a:blipFill>
                  <a:blip r:embed="rId3"/>
                  <a:stretch>
                    <a:fillRect t="-8824" b="-1764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3D8259D-B7D8-73B1-BFE6-A285E0B20111}"/>
                </a:ext>
              </a:extLst>
            </p:cNvPr>
            <p:cNvSpPr txBox="1"/>
            <p:nvPr/>
          </p:nvSpPr>
          <p:spPr>
            <a:xfrm>
              <a:off x="2704992" y="1290881"/>
              <a:ext cx="532941" cy="369332"/>
            </a:xfrm>
            <a:prstGeom prst="rect">
              <a:avLst/>
            </a:prstGeom>
            <a:noFill/>
          </p:spPr>
          <p:txBody>
            <a:bodyPr wrap="square" rtlCol="0">
              <a:spAutoFit/>
            </a:bodyPr>
            <a:lstStyle/>
            <a:p>
              <a:r>
                <a:rPr lang="en-US" dirty="0"/>
                <a:t>1/2</a:t>
              </a:r>
            </a:p>
          </p:txBody>
        </p:sp>
        <p:sp>
          <p:nvSpPr>
            <p:cNvPr id="11" name="TextBox 10">
              <a:extLst>
                <a:ext uri="{FF2B5EF4-FFF2-40B4-BE49-F238E27FC236}">
                  <a16:creationId xmlns:a16="http://schemas.microsoft.com/office/drawing/2014/main" id="{2CD7A782-4526-5B8A-AF0A-9296D6589BB2}"/>
                </a:ext>
              </a:extLst>
            </p:cNvPr>
            <p:cNvSpPr txBox="1"/>
            <p:nvPr/>
          </p:nvSpPr>
          <p:spPr>
            <a:xfrm>
              <a:off x="5455592" y="1229141"/>
              <a:ext cx="532941" cy="369332"/>
            </a:xfrm>
            <a:prstGeom prst="rect">
              <a:avLst/>
            </a:prstGeom>
            <a:noFill/>
          </p:spPr>
          <p:txBody>
            <a:bodyPr wrap="square" rtlCol="0">
              <a:spAutoFit/>
            </a:bodyPr>
            <a:lstStyle/>
            <a:p>
              <a:r>
                <a:rPr lang="en-US" dirty="0"/>
                <a:t>1/2</a:t>
              </a:r>
            </a:p>
          </p:txBody>
        </p:sp>
        <p:cxnSp>
          <p:nvCxnSpPr>
            <p:cNvPr id="12" name="Straight Arrow Connector 11">
              <a:extLst>
                <a:ext uri="{FF2B5EF4-FFF2-40B4-BE49-F238E27FC236}">
                  <a16:creationId xmlns:a16="http://schemas.microsoft.com/office/drawing/2014/main" id="{3695128D-99F9-0CFD-A836-2A8305CFD50E}"/>
                </a:ext>
              </a:extLst>
            </p:cNvPr>
            <p:cNvCxnSpPr>
              <a:cxnSpLocks/>
              <a:stCxn id="4" idx="4"/>
              <a:endCxn id="8" idx="7"/>
            </p:cNvCxnSpPr>
            <p:nvPr/>
          </p:nvCxnSpPr>
          <p:spPr>
            <a:xfrm flipH="1">
              <a:off x="5750243" y="2415083"/>
              <a:ext cx="870770" cy="7703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908D9BE-66F4-6B08-BCAF-2D4B63455630}"/>
                </a:ext>
              </a:extLst>
            </p:cNvPr>
            <p:cNvCxnSpPr>
              <a:cxnSpLocks/>
              <a:stCxn id="4" idx="4"/>
              <a:endCxn id="9" idx="1"/>
            </p:cNvCxnSpPr>
            <p:nvPr/>
          </p:nvCxnSpPr>
          <p:spPr>
            <a:xfrm>
              <a:off x="6621013" y="2415083"/>
              <a:ext cx="837843" cy="75540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C1FE36-140A-706A-BEB7-6CB5239F2C4D}"/>
                    </a:ext>
                  </a:extLst>
                </p:cNvPr>
                <p:cNvSpPr txBox="1"/>
                <p:nvPr/>
              </p:nvSpPr>
              <p:spPr>
                <a:xfrm>
                  <a:off x="3081869" y="471852"/>
                  <a:ext cx="2342737" cy="6646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oMath>
                    </m:oMathPara>
                  </a14:m>
                  <a:endParaRPr lang="en-US" b="0" dirty="0"/>
                </a:p>
              </p:txBody>
            </p:sp>
          </mc:Choice>
          <mc:Fallback xmlns="">
            <p:sp>
              <p:nvSpPr>
                <p:cNvPr id="14" name="TextBox 13">
                  <a:extLst>
                    <a:ext uri="{FF2B5EF4-FFF2-40B4-BE49-F238E27FC236}">
                      <a16:creationId xmlns:a16="http://schemas.microsoft.com/office/drawing/2014/main" id="{F1C1FE36-140A-706A-BEB7-6CB5239F2C4D}"/>
                    </a:ext>
                  </a:extLst>
                </p:cNvPr>
                <p:cNvSpPr txBox="1">
                  <a:spLocks noRot="1" noChangeAspect="1" noMove="1" noResize="1" noEditPoints="1" noAdjustHandles="1" noChangeArrowheads="1" noChangeShapeType="1" noTextEdit="1"/>
                </p:cNvSpPr>
                <p:nvPr/>
              </p:nvSpPr>
              <p:spPr>
                <a:xfrm>
                  <a:off x="3081869" y="471852"/>
                  <a:ext cx="2342737" cy="664606"/>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F6B0267-F1ED-2BB0-A231-127FC8F2138C}"/>
                </a:ext>
              </a:extLst>
            </p:cNvPr>
            <p:cNvSpPr txBox="1"/>
            <p:nvPr/>
          </p:nvSpPr>
          <p:spPr>
            <a:xfrm>
              <a:off x="5705391" y="2555693"/>
              <a:ext cx="532941" cy="369332"/>
            </a:xfrm>
            <a:prstGeom prst="rect">
              <a:avLst/>
            </a:prstGeom>
            <a:noFill/>
          </p:spPr>
          <p:txBody>
            <a:bodyPr wrap="square" rtlCol="0">
              <a:spAutoFit/>
            </a:bodyPr>
            <a:lstStyle/>
            <a:p>
              <a:r>
                <a:rPr lang="en-US" dirty="0"/>
                <a:t>1/2</a:t>
              </a:r>
            </a:p>
          </p:txBody>
        </p:sp>
        <p:sp>
          <p:nvSpPr>
            <p:cNvPr id="16" name="TextBox 15">
              <a:extLst>
                <a:ext uri="{FF2B5EF4-FFF2-40B4-BE49-F238E27FC236}">
                  <a16:creationId xmlns:a16="http://schemas.microsoft.com/office/drawing/2014/main" id="{894BBA0C-E195-53B5-79B1-A383EC681C1E}"/>
                </a:ext>
              </a:extLst>
            </p:cNvPr>
            <p:cNvSpPr txBox="1"/>
            <p:nvPr/>
          </p:nvSpPr>
          <p:spPr>
            <a:xfrm>
              <a:off x="7146027" y="2602161"/>
              <a:ext cx="532941" cy="369332"/>
            </a:xfrm>
            <a:prstGeom prst="rect">
              <a:avLst/>
            </a:prstGeom>
            <a:noFill/>
          </p:spPr>
          <p:txBody>
            <a:bodyPr wrap="square" rtlCol="0">
              <a:spAutoFit/>
            </a:bodyPr>
            <a:lstStyle/>
            <a:p>
              <a:r>
                <a:rPr lang="en-US" dirty="0"/>
                <a:t>1/2</a:t>
              </a:r>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B88D20F9-E0DB-0D9A-FC8E-FEBD9B6250BD}"/>
                    </a:ext>
                  </a:extLst>
                </p:cNvPr>
                <p:cNvSpPr/>
                <p:nvPr/>
              </p:nvSpPr>
              <p:spPr>
                <a:xfrm>
                  <a:off x="5835178" y="4523919"/>
                  <a:ext cx="1753850"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Detect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0</m:t>
                          </m:r>
                        </m:e>
                      </m:d>
                    </m:oMath>
                  </a14:m>
                  <a:endParaRPr lang="en-US" dirty="0"/>
                </a:p>
              </p:txBody>
            </p:sp>
          </mc:Choice>
          <mc:Fallback xmlns="">
            <p:sp>
              <p:nvSpPr>
                <p:cNvPr id="17" name="Oval 16">
                  <a:extLst>
                    <a:ext uri="{FF2B5EF4-FFF2-40B4-BE49-F238E27FC236}">
                      <a16:creationId xmlns:a16="http://schemas.microsoft.com/office/drawing/2014/main" id="{B88D20F9-E0DB-0D9A-FC8E-FEBD9B6250BD}"/>
                    </a:ext>
                  </a:extLst>
                </p:cNvPr>
                <p:cNvSpPr>
                  <a:spLocks noRot="1" noChangeAspect="1" noMove="1" noResize="1" noEditPoints="1" noAdjustHandles="1" noChangeArrowheads="1" noChangeShapeType="1" noTextEdit="1"/>
                </p:cNvSpPr>
                <p:nvPr/>
              </p:nvSpPr>
              <p:spPr>
                <a:xfrm>
                  <a:off x="5835178" y="4523919"/>
                  <a:ext cx="1753850" cy="816610"/>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3DE2B02-F865-A91B-862B-9B5A765BD31B}"/>
                    </a:ext>
                  </a:extLst>
                </p:cNvPr>
                <p:cNvSpPr/>
                <p:nvPr/>
              </p:nvSpPr>
              <p:spPr>
                <a:xfrm>
                  <a:off x="8754536" y="4523919"/>
                  <a:ext cx="2057063" cy="81661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Detect </a:t>
                  </a:r>
                  <a14:m>
                    <m:oMath xmlns:m="http://schemas.openxmlformats.org/officeDocument/2006/math">
                      <m:d>
                        <m:dPr>
                          <m:begChr m:val="|"/>
                          <m:endChr m:val="⟩"/>
                          <m:ctrlPr>
                            <a:rPr lang="en-US" sz="1800" i="1" smtClean="0">
                              <a:latin typeface="Cambria Math" panose="02040503050406030204" pitchFamily="18" charset="0"/>
                            </a:rPr>
                          </m:ctrlPr>
                        </m:dPr>
                        <m:e>
                          <m:r>
                            <a:rPr lang="en-US" sz="1800" b="0" i="1" smtClean="0">
                              <a:latin typeface="Cambria Math" panose="02040503050406030204" pitchFamily="18" charset="0"/>
                            </a:rPr>
                            <m:t>1</m:t>
                          </m:r>
                        </m:e>
                      </m:d>
                    </m:oMath>
                  </a14:m>
                  <a:r>
                    <a:rPr lang="en-US" dirty="0"/>
                    <a:t> </a:t>
                  </a:r>
                </a:p>
              </p:txBody>
            </p:sp>
          </mc:Choice>
          <mc:Fallback xmlns="">
            <p:sp>
              <p:nvSpPr>
                <p:cNvPr id="18" name="Oval 17">
                  <a:extLst>
                    <a:ext uri="{FF2B5EF4-FFF2-40B4-BE49-F238E27FC236}">
                      <a16:creationId xmlns:a16="http://schemas.microsoft.com/office/drawing/2014/main" id="{33DE2B02-F865-A91B-862B-9B5A765BD31B}"/>
                    </a:ext>
                  </a:extLst>
                </p:cNvPr>
                <p:cNvSpPr>
                  <a:spLocks noRot="1" noChangeAspect="1" noMove="1" noResize="1" noEditPoints="1" noAdjustHandles="1" noChangeArrowheads="1" noChangeShapeType="1" noTextEdit="1"/>
                </p:cNvSpPr>
                <p:nvPr/>
              </p:nvSpPr>
              <p:spPr>
                <a:xfrm>
                  <a:off x="8754536" y="4523919"/>
                  <a:ext cx="2057063" cy="816610"/>
                </a:xfrm>
                <a:prstGeom prst="ellipse">
                  <a:avLst/>
                </a:prstGeom>
                <a:blipFill>
                  <a:blip r:embed="rId6"/>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8692D1D-A288-69D6-7488-A9109F1882E0}"/>
                </a:ext>
              </a:extLst>
            </p:cNvPr>
            <p:cNvCxnSpPr>
              <a:cxnSpLocks/>
              <a:stCxn id="9" idx="4"/>
              <a:endCxn id="17" idx="7"/>
            </p:cNvCxnSpPr>
            <p:nvPr/>
          </p:nvCxnSpPr>
          <p:spPr>
            <a:xfrm flipH="1">
              <a:off x="7332183" y="3867509"/>
              <a:ext cx="853955" cy="77600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A57BF81-53EA-7EF2-E439-2FAFC381FB17}"/>
                </a:ext>
              </a:extLst>
            </p:cNvPr>
            <p:cNvCxnSpPr>
              <a:cxnSpLocks/>
              <a:stCxn id="9" idx="4"/>
              <a:endCxn id="18" idx="1"/>
            </p:cNvCxnSpPr>
            <p:nvPr/>
          </p:nvCxnSpPr>
          <p:spPr>
            <a:xfrm>
              <a:off x="8186138" y="3867509"/>
              <a:ext cx="869648" cy="77600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7AF9032-5648-5B28-22CA-405E01FC1499}"/>
                </a:ext>
              </a:extLst>
            </p:cNvPr>
            <p:cNvSpPr txBox="1"/>
            <p:nvPr/>
          </p:nvSpPr>
          <p:spPr>
            <a:xfrm>
              <a:off x="7313900" y="4041534"/>
              <a:ext cx="532941" cy="369332"/>
            </a:xfrm>
            <a:prstGeom prst="rect">
              <a:avLst/>
            </a:prstGeom>
            <a:noFill/>
          </p:spPr>
          <p:txBody>
            <a:bodyPr wrap="square" rtlCol="0">
              <a:spAutoFit/>
            </a:bodyPr>
            <a:lstStyle/>
            <a:p>
              <a:r>
                <a:rPr lang="en-US" dirty="0"/>
                <a:t>1/2</a:t>
              </a:r>
            </a:p>
          </p:txBody>
        </p:sp>
        <p:sp>
          <p:nvSpPr>
            <p:cNvPr id="22" name="TextBox 21">
              <a:extLst>
                <a:ext uri="{FF2B5EF4-FFF2-40B4-BE49-F238E27FC236}">
                  <a16:creationId xmlns:a16="http://schemas.microsoft.com/office/drawing/2014/main" id="{422EF794-A9A0-676F-0742-0C8E40605B86}"/>
                </a:ext>
              </a:extLst>
            </p:cNvPr>
            <p:cNvSpPr txBox="1"/>
            <p:nvPr/>
          </p:nvSpPr>
          <p:spPr>
            <a:xfrm>
              <a:off x="8754536" y="4088002"/>
              <a:ext cx="532941" cy="369332"/>
            </a:xfrm>
            <a:prstGeom prst="rect">
              <a:avLst/>
            </a:prstGeom>
            <a:noFill/>
          </p:spPr>
          <p:txBody>
            <a:bodyPr wrap="square" rtlCol="0">
              <a:spAutoFit/>
            </a:bodyPr>
            <a:lstStyle/>
            <a:p>
              <a:r>
                <a:rPr lang="en-US" dirty="0"/>
                <a:t>1/2</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72BC86E8-73DD-8453-0179-25FBB317DC3C}"/>
                    </a:ext>
                  </a:extLst>
                </p:cNvPr>
                <p:cNvSpPr/>
                <p:nvPr/>
              </p:nvSpPr>
              <p:spPr>
                <a:xfrm>
                  <a:off x="648581" y="3525689"/>
                  <a:ext cx="2057063"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e>
                      </m:d>
                    </m:oMath>
                  </a14:m>
                  <a:endParaRPr lang="en-US" dirty="0"/>
                </a:p>
              </p:txBody>
            </p:sp>
          </mc:Choice>
          <mc:Fallback xmlns="">
            <p:sp>
              <p:nvSpPr>
                <p:cNvPr id="23" name="Oval 22">
                  <a:extLst>
                    <a:ext uri="{FF2B5EF4-FFF2-40B4-BE49-F238E27FC236}">
                      <a16:creationId xmlns:a16="http://schemas.microsoft.com/office/drawing/2014/main" id="{72BC86E8-73DD-8453-0179-25FBB317DC3C}"/>
                    </a:ext>
                  </a:extLst>
                </p:cNvPr>
                <p:cNvSpPr>
                  <a:spLocks noRot="1" noChangeAspect="1" noMove="1" noResize="1" noEditPoints="1" noAdjustHandles="1" noChangeArrowheads="1" noChangeShapeType="1" noTextEdit="1"/>
                </p:cNvSpPr>
                <p:nvPr/>
              </p:nvSpPr>
              <p:spPr>
                <a:xfrm>
                  <a:off x="648581" y="3525689"/>
                  <a:ext cx="2057063" cy="816610"/>
                </a:xfrm>
                <a:prstGeom prst="ellipse">
                  <a:avLst/>
                </a:prstGeom>
                <a:blipFill>
                  <a:blip r:embed="rId7"/>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82BA00EA-BB0B-1BF0-DF68-FBECC11174EF}"/>
                </a:ext>
              </a:extLst>
            </p:cNvPr>
            <p:cNvCxnSpPr>
              <a:cxnSpLocks/>
              <a:stCxn id="23" idx="4"/>
              <a:endCxn id="26" idx="0"/>
            </p:cNvCxnSpPr>
            <p:nvPr/>
          </p:nvCxnSpPr>
          <p:spPr>
            <a:xfrm flipH="1">
              <a:off x="1676461" y="4342299"/>
              <a:ext cx="652" cy="592987"/>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AE76177-D527-9EBF-EDB0-07B431841875}"/>
                </a:ext>
              </a:extLst>
            </p:cNvPr>
            <p:cNvCxnSpPr>
              <a:cxnSpLocks/>
              <a:stCxn id="5" idx="4"/>
              <a:endCxn id="23" idx="0"/>
            </p:cNvCxnSpPr>
            <p:nvPr/>
          </p:nvCxnSpPr>
          <p:spPr>
            <a:xfrm>
              <a:off x="1676461" y="2880988"/>
              <a:ext cx="652" cy="64470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8DD9837-0BCF-6951-5829-4CAEFE049905}"/>
                    </a:ext>
                  </a:extLst>
                </p:cNvPr>
                <p:cNvSpPr/>
                <p:nvPr/>
              </p:nvSpPr>
              <p:spPr>
                <a:xfrm>
                  <a:off x="647929" y="4935286"/>
                  <a:ext cx="2057063" cy="8166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Detect </a:t>
                  </a:r>
                  <a14:m>
                    <m:oMath xmlns:m="http://schemas.openxmlformats.org/officeDocument/2006/math">
                      <m:d>
                        <m:dPr>
                          <m:begChr m:val="|"/>
                          <m:endChr m:val="⟩"/>
                          <m:ctrlPr>
                            <a:rPr lang="en-US" sz="1800" i="1" smtClean="0">
                              <a:latin typeface="Cambria Math" panose="02040503050406030204" pitchFamily="18" charset="0"/>
                            </a:rPr>
                          </m:ctrlPr>
                        </m:dPr>
                        <m:e>
                          <m:r>
                            <a:rPr lang="en-US" sz="1800" i="1">
                              <a:latin typeface="Cambria Math" panose="02040503050406030204" pitchFamily="18" charset="0"/>
                            </a:rPr>
                            <m:t>0</m:t>
                          </m:r>
                        </m:e>
                      </m:d>
                    </m:oMath>
                  </a14:m>
                  <a:r>
                    <a:rPr lang="en-US" dirty="0"/>
                    <a:t> </a:t>
                  </a:r>
                </a:p>
              </p:txBody>
            </p:sp>
          </mc:Choice>
          <mc:Fallback xmlns="">
            <p:sp>
              <p:nvSpPr>
                <p:cNvPr id="26" name="Oval 25">
                  <a:extLst>
                    <a:ext uri="{FF2B5EF4-FFF2-40B4-BE49-F238E27FC236}">
                      <a16:creationId xmlns:a16="http://schemas.microsoft.com/office/drawing/2014/main" id="{28DD9837-0BCF-6951-5829-4CAEFE049905}"/>
                    </a:ext>
                  </a:extLst>
                </p:cNvPr>
                <p:cNvSpPr>
                  <a:spLocks noRot="1" noChangeAspect="1" noMove="1" noResize="1" noEditPoints="1" noAdjustHandles="1" noChangeArrowheads="1" noChangeShapeType="1" noTextEdit="1"/>
                </p:cNvSpPr>
                <p:nvPr/>
              </p:nvSpPr>
              <p:spPr>
                <a:xfrm>
                  <a:off x="647929" y="4935286"/>
                  <a:ext cx="2057063" cy="816610"/>
                </a:xfrm>
                <a:prstGeom prst="ellipse">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2D50A33F-EC73-F476-7663-BA05691BCF42}"/>
                </a:ext>
              </a:extLst>
            </p:cNvPr>
            <p:cNvSpPr txBox="1"/>
            <p:nvPr/>
          </p:nvSpPr>
          <p:spPr>
            <a:xfrm>
              <a:off x="6000933" y="5480827"/>
              <a:ext cx="1312967" cy="369332"/>
            </a:xfrm>
            <a:prstGeom prst="rect">
              <a:avLst/>
            </a:prstGeom>
            <a:noFill/>
          </p:spPr>
          <p:txBody>
            <a:bodyPr wrap="square" rtlCol="0">
              <a:spAutoFit/>
            </a:bodyPr>
            <a:lstStyle/>
            <a:p>
              <a:r>
                <a:rPr lang="en-US" dirty="0"/>
                <a:t>Confusion</a:t>
              </a:r>
            </a:p>
          </p:txBody>
        </p:sp>
        <p:sp>
          <p:nvSpPr>
            <p:cNvPr id="30" name="TextBox 29">
              <a:extLst>
                <a:ext uri="{FF2B5EF4-FFF2-40B4-BE49-F238E27FC236}">
                  <a16:creationId xmlns:a16="http://schemas.microsoft.com/office/drawing/2014/main" id="{1ABD9705-1C5E-E397-2037-9E9BE15C1C97}"/>
                </a:ext>
              </a:extLst>
            </p:cNvPr>
            <p:cNvSpPr txBox="1"/>
            <p:nvPr/>
          </p:nvSpPr>
          <p:spPr>
            <a:xfrm>
              <a:off x="8565643" y="5407114"/>
              <a:ext cx="2245956" cy="646331"/>
            </a:xfrm>
            <a:prstGeom prst="rect">
              <a:avLst/>
            </a:prstGeom>
            <a:noFill/>
          </p:spPr>
          <p:txBody>
            <a:bodyPr wrap="square">
              <a:spAutoFit/>
            </a:bodyPr>
            <a:lstStyle/>
            <a:p>
              <a:pPr algn="ctr"/>
              <a:r>
                <a:rPr lang="en-US" b="1" dirty="0">
                  <a:solidFill>
                    <a:srgbClr val="C00000"/>
                  </a:solidFill>
                </a:rPr>
                <a:t>100% Chance of working bomb</a:t>
              </a:r>
              <a:endParaRPr lang="en-US" sz="1800" b="1" dirty="0">
                <a:solidFill>
                  <a:srgbClr val="C00000"/>
                </a:solidFill>
              </a:endParaRPr>
            </a:p>
          </p:txBody>
        </p:sp>
      </p:grpSp>
      <p:sp>
        <p:nvSpPr>
          <p:cNvPr id="38" name="Title 1">
            <a:extLst>
              <a:ext uri="{FF2B5EF4-FFF2-40B4-BE49-F238E27FC236}">
                <a16:creationId xmlns:a16="http://schemas.microsoft.com/office/drawing/2014/main" id="{F610386E-ACCE-B516-761D-4131092159F7}"/>
              </a:ext>
            </a:extLst>
          </p:cNvPr>
          <p:cNvSpPr>
            <a:spLocks noGrp="1"/>
          </p:cNvSpPr>
          <p:nvPr>
            <p:ph type="title"/>
          </p:nvPr>
        </p:nvSpPr>
        <p:spPr>
          <a:xfrm>
            <a:off x="3249529" y="0"/>
            <a:ext cx="5692942" cy="735764"/>
          </a:xfrm>
        </p:spPr>
        <p:txBody>
          <a:bodyPr/>
          <a:lstStyle/>
          <a:p>
            <a:r>
              <a:rPr lang="en-US" dirty="0"/>
              <a:t>Detection Process</a:t>
            </a:r>
          </a:p>
        </p:txBody>
      </p:sp>
    </p:spTree>
    <p:extLst>
      <p:ext uri="{BB962C8B-B14F-4D97-AF65-F5344CB8AC3E}">
        <p14:creationId xmlns:p14="http://schemas.microsoft.com/office/powerpoint/2010/main" val="3260975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CFE01E-2C03-BDB0-A5C1-BCC435EAF9E4}"/>
              </a:ext>
            </a:extLst>
          </p:cNvPr>
          <p:cNvSpPr>
            <a:spLocks noGrp="1"/>
          </p:cNvSpPr>
          <p:nvPr>
            <p:ph type="title"/>
          </p:nvPr>
        </p:nvSpPr>
        <p:spPr>
          <a:xfrm>
            <a:off x="3249529" y="92822"/>
            <a:ext cx="5692942" cy="475939"/>
          </a:xfrm>
        </p:spPr>
        <p:txBody>
          <a:bodyPr>
            <a:normAutofit/>
          </a:bodyPr>
          <a:lstStyle/>
          <a:p>
            <a:r>
              <a:rPr lang="en-US" sz="2400" dirty="0"/>
              <a:t>Approach 2: </a:t>
            </a:r>
            <a:r>
              <a:rPr lang="en-US" sz="2400" dirty="0">
                <a:latin typeface="Lato Medium" panose="020F0502020204030203" pitchFamily="34" charset="0"/>
                <a:ea typeface="Lato Medium" panose="020F0502020204030203" pitchFamily="34" charset="0"/>
                <a:cs typeface="Lato Medium" panose="020F0502020204030203" pitchFamily="34" charset="0"/>
              </a:rPr>
              <a:t>Rotation</a:t>
            </a:r>
          </a:p>
        </p:txBody>
      </p:sp>
      <p:grpSp>
        <p:nvGrpSpPr>
          <p:cNvPr id="25" name="Group 24">
            <a:extLst>
              <a:ext uri="{FF2B5EF4-FFF2-40B4-BE49-F238E27FC236}">
                <a16:creationId xmlns:a16="http://schemas.microsoft.com/office/drawing/2014/main" id="{C1D692D9-4106-BDA2-1A61-2BC2E8A9506E}"/>
              </a:ext>
            </a:extLst>
          </p:cNvPr>
          <p:cNvGrpSpPr/>
          <p:nvPr/>
        </p:nvGrpSpPr>
        <p:grpSpPr>
          <a:xfrm>
            <a:off x="890840" y="1017800"/>
            <a:ext cx="10125655" cy="4531451"/>
            <a:chOff x="890840" y="1017800"/>
            <a:chExt cx="10125655" cy="453145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3ACA76-99DA-6FE0-174F-3C6CA74C1582}"/>
                    </a:ext>
                  </a:extLst>
                </p:cNvPr>
                <p:cNvSpPr txBox="1"/>
                <p:nvPr/>
              </p:nvSpPr>
              <p:spPr>
                <a:xfrm>
                  <a:off x="890840" y="1905920"/>
                  <a:ext cx="88032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0</m:t>
                            </m:r>
                          </m:e>
                        </m:d>
                      </m:oMath>
                    </m:oMathPara>
                  </a14:m>
                  <a:endParaRPr lang="en-US" sz="3600" b="0" dirty="0"/>
                </a:p>
              </p:txBody>
            </p:sp>
          </mc:Choice>
          <mc:Fallback xmlns="">
            <p:sp>
              <p:nvSpPr>
                <p:cNvPr id="5" name="TextBox 4">
                  <a:extLst>
                    <a:ext uri="{FF2B5EF4-FFF2-40B4-BE49-F238E27FC236}">
                      <a16:creationId xmlns:a16="http://schemas.microsoft.com/office/drawing/2014/main" id="{363ACA76-99DA-6FE0-174F-3C6CA74C1582}"/>
                    </a:ext>
                  </a:extLst>
                </p:cNvPr>
                <p:cNvSpPr txBox="1">
                  <a:spLocks noRot="1" noChangeAspect="1" noMove="1" noResize="1" noEditPoints="1" noAdjustHandles="1" noChangeArrowheads="1" noChangeShapeType="1" noTextEdit="1"/>
                </p:cNvSpPr>
                <p:nvPr/>
              </p:nvSpPr>
              <p:spPr>
                <a:xfrm>
                  <a:off x="890840" y="1905920"/>
                  <a:ext cx="880329" cy="646331"/>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32764B0-6784-7B8C-475F-5FD41137B384}"/>
                </a:ext>
              </a:extLst>
            </p:cNvPr>
            <p:cNvCxnSpPr>
              <a:cxnSpLocks/>
              <a:stCxn id="5" idx="3"/>
              <a:endCxn id="13" idx="1"/>
            </p:cNvCxnSpPr>
            <p:nvPr/>
          </p:nvCxnSpPr>
          <p:spPr>
            <a:xfrm flipV="1">
              <a:off x="1771169" y="2221992"/>
              <a:ext cx="1005777" cy="709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E1D6B05F-9392-CD4B-B601-FA9CE0E1E320}"/>
                </a:ext>
              </a:extLst>
            </p:cNvPr>
            <p:cNvGrpSpPr/>
            <p:nvPr/>
          </p:nvGrpSpPr>
          <p:grpSpPr>
            <a:xfrm>
              <a:off x="4333110" y="1450949"/>
              <a:ext cx="881132" cy="1448292"/>
              <a:chOff x="10367890" y="1132451"/>
              <a:chExt cx="881132" cy="1448292"/>
            </a:xfrm>
          </p:grpSpPr>
          <p:sp>
            <p:nvSpPr>
              <p:cNvPr id="8" name="Delay 8">
                <a:extLst>
                  <a:ext uri="{FF2B5EF4-FFF2-40B4-BE49-F238E27FC236}">
                    <a16:creationId xmlns:a16="http://schemas.microsoft.com/office/drawing/2014/main" id="{B0886176-FF96-BF3F-B587-08375E899F8A}"/>
                  </a:ext>
                </a:extLst>
              </p:cNvPr>
              <p:cNvSpPr/>
              <p:nvPr/>
            </p:nvSpPr>
            <p:spPr>
              <a:xfrm rot="16200000">
                <a:off x="10589457" y="988256"/>
                <a:ext cx="400928"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elay 9">
                <a:extLst>
                  <a:ext uri="{FF2B5EF4-FFF2-40B4-BE49-F238E27FC236}">
                    <a16:creationId xmlns:a16="http://schemas.microsoft.com/office/drawing/2014/main" id="{BC473C90-D559-4B88-391C-253720C84506}"/>
                  </a:ext>
                </a:extLst>
              </p:cNvPr>
              <p:cNvSpPr/>
              <p:nvPr/>
            </p:nvSpPr>
            <p:spPr>
              <a:xfrm rot="5400000">
                <a:off x="10390552" y="1712402"/>
                <a:ext cx="816611"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FF9946AF-9030-36A5-09B5-BCB527E9B8E2}"/>
                  </a:ext>
                </a:extLst>
              </p:cNvPr>
              <p:cNvSpPr/>
              <p:nvPr/>
            </p:nvSpPr>
            <p:spPr>
              <a:xfrm>
                <a:off x="10367890" y="2157987"/>
                <a:ext cx="881132" cy="42275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89742-64AE-2B77-F13A-5C7AEC468125}"/>
                    </a:ext>
                  </a:extLst>
                </p:cNvPr>
                <p:cNvSpPr txBox="1"/>
                <p:nvPr/>
              </p:nvSpPr>
              <p:spPr>
                <a:xfrm>
                  <a:off x="2199545" y="5087586"/>
                  <a:ext cx="168761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0" smtClean="0">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0</m:t>
                            </m:r>
                          </m:e>
                        </m:d>
                      </m:oMath>
                    </m:oMathPara>
                  </a14:m>
                  <a:endParaRPr lang="en-US" sz="2400" b="0" dirty="0"/>
                </a:p>
              </p:txBody>
            </p:sp>
          </mc:Choice>
          <mc:Fallback xmlns="">
            <p:sp>
              <p:nvSpPr>
                <p:cNvPr id="11" name="TextBox 10">
                  <a:extLst>
                    <a:ext uri="{FF2B5EF4-FFF2-40B4-BE49-F238E27FC236}">
                      <a16:creationId xmlns:a16="http://schemas.microsoft.com/office/drawing/2014/main" id="{D5789742-64AE-2B77-F13A-5C7AEC468125}"/>
                    </a:ext>
                  </a:extLst>
                </p:cNvPr>
                <p:cNvSpPr txBox="1">
                  <a:spLocks noRot="1" noChangeAspect="1" noMove="1" noResize="1" noEditPoints="1" noAdjustHandles="1" noChangeArrowheads="1" noChangeShapeType="1" noTextEdit="1"/>
                </p:cNvSpPr>
                <p:nvPr/>
              </p:nvSpPr>
              <p:spPr>
                <a:xfrm>
                  <a:off x="2199545" y="5087586"/>
                  <a:ext cx="1687611" cy="461665"/>
                </a:xfrm>
                <a:prstGeom prst="rect">
                  <a:avLst/>
                </a:prstGeom>
                <a:blipFill>
                  <a:blip r:embed="rId3"/>
                  <a:stretch>
                    <a:fillRect b="-17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63DADE2-D8F4-EC0F-D5EF-5ACB926E0853}"/>
                </a:ext>
              </a:extLst>
            </p:cNvPr>
            <p:cNvSpPr txBox="1"/>
            <p:nvPr/>
          </p:nvSpPr>
          <p:spPr>
            <a:xfrm>
              <a:off x="3980940" y="2896038"/>
              <a:ext cx="1800653" cy="584775"/>
            </a:xfrm>
            <a:prstGeom prst="rect">
              <a:avLst/>
            </a:prstGeom>
            <a:noFill/>
          </p:spPr>
          <p:txBody>
            <a:bodyPr wrap="square" rtlCol="0">
              <a:spAutoFit/>
            </a:bodyPr>
            <a:lstStyle/>
            <a:p>
              <a:r>
                <a:rPr lang="en-US" sz="3200" dirty="0"/>
                <a:t>Working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88A02C0-469E-0637-6810-2A2C94E9184A}"/>
                    </a:ext>
                  </a:extLst>
                </p:cNvPr>
                <p:cNvSpPr txBox="1"/>
                <p:nvPr/>
              </p:nvSpPr>
              <p:spPr>
                <a:xfrm>
                  <a:off x="2776946" y="1868049"/>
                  <a:ext cx="880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b="0" i="1" dirty="0" smtClean="0">
                                <a:latin typeface="Cambria Math" panose="02040503050406030204" pitchFamily="18" charset="0"/>
                              </a:rPr>
                            </m:ctrlPr>
                          </m:sSubPr>
                          <m:e>
                            <m:r>
                              <a:rPr lang="en-US" sz="4000" b="0" i="1" dirty="0" smtClean="0">
                                <a:latin typeface="Cambria Math" panose="02040503050406030204" pitchFamily="18" charset="0"/>
                              </a:rPr>
                              <m:t>𝑅</m:t>
                            </m:r>
                          </m:e>
                          <m:sub>
                            <m:r>
                              <a:rPr lang="en-US" sz="4000" b="0" i="1" dirty="0" smtClean="0">
                                <a:latin typeface="Cambria Math" panose="02040503050406030204" pitchFamily="18" charset="0"/>
                              </a:rPr>
                              <m:t>𝜃</m:t>
                            </m:r>
                          </m:sub>
                        </m:sSub>
                      </m:oMath>
                    </m:oMathPara>
                  </a14:m>
                  <a:endParaRPr lang="en-US" sz="4000" dirty="0"/>
                </a:p>
              </p:txBody>
            </p:sp>
          </mc:Choice>
          <mc:Fallback xmlns="">
            <p:sp>
              <p:nvSpPr>
                <p:cNvPr id="13" name="TextBox 12">
                  <a:extLst>
                    <a:ext uri="{FF2B5EF4-FFF2-40B4-BE49-F238E27FC236}">
                      <a16:creationId xmlns:a16="http://schemas.microsoft.com/office/drawing/2014/main" id="{788A02C0-469E-0637-6810-2A2C94E9184A}"/>
                    </a:ext>
                  </a:extLst>
                </p:cNvPr>
                <p:cNvSpPr txBox="1">
                  <a:spLocks noRot="1" noChangeAspect="1" noMove="1" noResize="1" noEditPoints="1" noAdjustHandles="1" noChangeArrowheads="1" noChangeShapeType="1" noTextEdit="1"/>
                </p:cNvSpPr>
                <p:nvPr/>
              </p:nvSpPr>
              <p:spPr>
                <a:xfrm>
                  <a:off x="2776946" y="1868049"/>
                  <a:ext cx="880329" cy="707886"/>
                </a:xfrm>
                <a:prstGeom prst="rect">
                  <a:avLst/>
                </a:prstGeom>
                <a:blipFill>
                  <a:blip r:embed="rId4"/>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FF23415-CD07-094E-DE98-16D987920BAD}"/>
                </a:ext>
              </a:extLst>
            </p:cNvPr>
            <p:cNvCxnSpPr>
              <a:cxnSpLocks/>
              <a:stCxn id="13" idx="3"/>
            </p:cNvCxnSpPr>
            <p:nvPr/>
          </p:nvCxnSpPr>
          <p:spPr>
            <a:xfrm flipV="1">
              <a:off x="3657275" y="2206810"/>
              <a:ext cx="762144" cy="151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09CA9C7-38F1-1885-A94E-F210722AEE53}"/>
                </a:ext>
              </a:extLst>
            </p:cNvPr>
            <p:cNvCxnSpPr>
              <a:cxnSpLocks/>
              <a:endCxn id="16" idx="1"/>
            </p:cNvCxnSpPr>
            <p:nvPr/>
          </p:nvCxnSpPr>
          <p:spPr>
            <a:xfrm flipV="1">
              <a:off x="5099800" y="2206810"/>
              <a:ext cx="2185861" cy="4637"/>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16" name="Graphic 15" descr="Speedometer Low with solid fill">
              <a:extLst>
                <a:ext uri="{FF2B5EF4-FFF2-40B4-BE49-F238E27FC236}">
                  <a16:creationId xmlns:a16="http://schemas.microsoft.com/office/drawing/2014/main" id="{5A087FE6-EA0C-7264-6010-7D3322ACB5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5661" y="1749610"/>
              <a:ext cx="914400" cy="914400"/>
            </a:xfrm>
            <a:prstGeom prst="rect">
              <a:avLst/>
            </a:prstGeom>
          </p:spPr>
        </p:pic>
        <p:cxnSp>
          <p:nvCxnSpPr>
            <p:cNvPr id="17" name="Straight Connector 16">
              <a:extLst>
                <a:ext uri="{FF2B5EF4-FFF2-40B4-BE49-F238E27FC236}">
                  <a16:creationId xmlns:a16="http://schemas.microsoft.com/office/drawing/2014/main" id="{9BA14769-3FFF-8DE3-7CE3-A47CB8B486F4}"/>
                </a:ext>
              </a:extLst>
            </p:cNvPr>
            <p:cNvCxnSpPr>
              <a:cxnSpLocks/>
            </p:cNvCxnSpPr>
            <p:nvPr/>
          </p:nvCxnSpPr>
          <p:spPr>
            <a:xfrm>
              <a:off x="2211478" y="2269180"/>
              <a:ext cx="13329" cy="3280071"/>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1901756-7F33-D873-8A9F-E0C351478D73}"/>
                </a:ext>
              </a:extLst>
            </p:cNvPr>
            <p:cNvCxnSpPr>
              <a:cxnSpLocks/>
            </p:cNvCxnSpPr>
            <p:nvPr/>
          </p:nvCxnSpPr>
          <p:spPr>
            <a:xfrm>
              <a:off x="3887156" y="2239908"/>
              <a:ext cx="0" cy="2660338"/>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7B6CC42-E502-FFF0-67EB-147643A55165}"/>
                    </a:ext>
                  </a:extLst>
                </p:cNvPr>
                <p:cNvSpPr txBox="1"/>
                <p:nvPr/>
              </p:nvSpPr>
              <p:spPr>
                <a:xfrm>
                  <a:off x="3832091" y="4282196"/>
                  <a:ext cx="612871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𝜃</m:t>
                                </m:r>
                              </m:sub>
                            </m:sSub>
                            <m:r>
                              <a:rPr lang="en-US" sz="2400" i="1">
                                <a:latin typeface="Cambria Math" panose="02040503050406030204" pitchFamily="18" charset="0"/>
                              </a:rPr>
                              <m:t>|</m:t>
                            </m:r>
                            <m:r>
                              <a:rPr lang="en-US" sz="2400" i="1">
                                <a:latin typeface="Cambria Math" panose="02040503050406030204" pitchFamily="18" charset="0"/>
                              </a:rPr>
                              <m:t>𝜓</m:t>
                            </m:r>
                          </m:e>
                          <m:sub>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𝜃</m:t>
                            </m:r>
                          </m:sub>
                        </m:sSub>
                        <m:d>
                          <m:dPr>
                            <m:begChr m:val="|"/>
                            <m:endChr m:val="⟩"/>
                            <m:ctrlPr>
                              <a:rPr lang="en-US" sz="2400" b="0" i="1" smtClean="0">
                                <a:latin typeface="Cambria Math" panose="02040503050406030204" pitchFamily="18" charset="0"/>
                              </a:rPr>
                            </m:ctrlPr>
                          </m:dPr>
                          <m:e>
                            <m:r>
                              <a:rPr lang="en-US" sz="2400" b="0" i="0" smtClean="0">
                                <a:latin typeface="Cambria Math" panose="02040503050406030204" pitchFamily="18" charset="0"/>
                              </a:rPr>
                              <m:t>0</m:t>
                            </m:r>
                          </m:e>
                        </m:d>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r>
                              <a:rPr lang="en-US" sz="2400" i="1">
                                <a:latin typeface="Cambria Math" panose="02040503050406030204" pitchFamily="18" charset="0"/>
                              </a:rPr>
                              <m:t>𝜃</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r>
                                  <a:rPr lang="en-US" sz="2400" i="1">
                                    <a:latin typeface="Cambria Math" panose="02040503050406030204" pitchFamily="18" charset="0"/>
                                  </a:rPr>
                                  <m:t>𝜃</m:t>
                                </m:r>
                                <m:r>
                                  <a:rPr lang="en-US" sz="2400" i="1">
                                    <a:latin typeface="Cambria Math" panose="02040503050406030204" pitchFamily="18" charset="0"/>
                                  </a:rPr>
                                  <m:t>|1⟩</m:t>
                                </m:r>
                              </m:e>
                            </m:func>
                          </m:e>
                        </m:func>
                      </m:oMath>
                    </m:oMathPara>
                  </a14:m>
                  <a:endParaRPr lang="en-US" sz="2400" b="0" dirty="0"/>
                </a:p>
              </p:txBody>
            </p:sp>
          </mc:Choice>
          <mc:Fallback xmlns="">
            <p:sp>
              <p:nvSpPr>
                <p:cNvPr id="19" name="TextBox 18">
                  <a:extLst>
                    <a:ext uri="{FF2B5EF4-FFF2-40B4-BE49-F238E27FC236}">
                      <a16:creationId xmlns:a16="http://schemas.microsoft.com/office/drawing/2014/main" id="{37B6CC42-E502-FFF0-67EB-147643A55165}"/>
                    </a:ext>
                  </a:extLst>
                </p:cNvPr>
                <p:cNvSpPr txBox="1">
                  <a:spLocks noRot="1" noChangeAspect="1" noMove="1" noResize="1" noEditPoints="1" noAdjustHandles="1" noChangeArrowheads="1" noChangeShapeType="1" noTextEdit="1"/>
                </p:cNvSpPr>
                <p:nvPr/>
              </p:nvSpPr>
              <p:spPr>
                <a:xfrm>
                  <a:off x="3832091" y="4282196"/>
                  <a:ext cx="6128715" cy="461665"/>
                </a:xfrm>
                <a:prstGeom prst="rect">
                  <a:avLst/>
                </a:prstGeom>
                <a:blipFill>
                  <a:blip r:embed="rId7"/>
                  <a:stretch>
                    <a:fillRect b="-15789"/>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3FDEEDEB-A873-F5B6-3003-6FAD2388910F}"/>
                </a:ext>
              </a:extLst>
            </p:cNvPr>
            <p:cNvCxnSpPr>
              <a:cxnSpLocks/>
            </p:cNvCxnSpPr>
            <p:nvPr/>
          </p:nvCxnSpPr>
          <p:spPr>
            <a:xfrm>
              <a:off x="5708978" y="2239908"/>
              <a:ext cx="19716" cy="1733734"/>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0B2778E-598E-474B-9B8D-D51465CB4A1E}"/>
                    </a:ext>
                  </a:extLst>
                </p:cNvPr>
                <p:cNvSpPr txBox="1"/>
                <p:nvPr/>
              </p:nvSpPr>
              <p:spPr>
                <a:xfrm>
                  <a:off x="5875376" y="3057604"/>
                  <a:ext cx="5141119" cy="830997"/>
                </a:xfrm>
                <a:prstGeom prst="rect">
                  <a:avLst/>
                </a:prstGeom>
                <a:noFill/>
              </p:spPr>
              <p:txBody>
                <a:bodyPr wrap="square" rtlCol="0">
                  <a:spAutoFit/>
                </a:bodyPr>
                <a:lstStyle/>
                <a:p>
                  <a:pPr algn="ctr"/>
                  <a14:m>
                    <m:oMath xmlns:m="http://schemas.openxmlformats.org/officeDocument/2006/math">
                      <m:d>
                        <m:dPr>
                          <m:begChr m:val="|"/>
                          <m:endChr m:val="⟩"/>
                          <m:ctrlPr>
                            <a:rPr lang="en-US" sz="2400" b="0" i="1" smtClean="0">
                              <a:latin typeface="Cambria Math" panose="02040503050406030204" pitchFamily="18" charset="0"/>
                            </a:rPr>
                          </m:ctrlPr>
                        </m:dPr>
                        <m:e>
                          <m:r>
                            <a:rPr lang="en-US" sz="2400" b="0" i="0" smtClean="0">
                              <a:latin typeface="Cambria Math" panose="02040503050406030204" pitchFamily="18" charset="0"/>
                            </a:rPr>
                            <m:t>0</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func>
                            <m:funcPr>
                              <m:ctrlPr>
                                <a:rPr lang="en-US" sz="2400" b="0" i="1" smtClean="0">
                                  <a:latin typeface="Cambria Math" panose="02040503050406030204" pitchFamily="18" charset="0"/>
                                </a:rPr>
                              </m:ctrlPr>
                            </m:funcPr>
                            <m:fNa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r>
                                <a:rPr lang="en-US" sz="2400" b="0" i="1" smtClean="0">
                                  <a:latin typeface="Cambria Math" panose="02040503050406030204" pitchFamily="18" charset="0"/>
                                </a:rPr>
                                <m:t>|</m:t>
                              </m:r>
                            </m:e>
                          </m:func>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b="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𝜓</m:t>
                          </m:r>
                        </m:e>
                        <m:sub>
                          <m:r>
                            <a:rPr lang="en-US" sz="2400" b="0" i="1" smtClean="0">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oMath>
                  </a14:m>
                  <a:endParaRPr lang="en-US"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0" smtClean="0">
                                <a:latin typeface="Cambria Math" panose="02040503050406030204" pitchFamily="18"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sSup>
                          <m:sSupPr>
                            <m:ctrlPr>
                              <a:rPr lang="en-US" sz="2400" i="1">
                                <a:latin typeface="Cambria Math" panose="02040503050406030204" pitchFamily="18" charset="0"/>
                              </a:rPr>
                            </m:ctrlPr>
                          </m:sSupPr>
                          <m:e>
                            <m:func>
                              <m:funcPr>
                                <m:ctrlPr>
                                  <a:rPr lang="en-US" sz="2400" i="1">
                                    <a:latin typeface="Cambria Math" panose="02040503050406030204" pitchFamily="18" charset="0"/>
                                  </a:rPr>
                                </m:ctrlPr>
                              </m:funcPr>
                              <m:fName>
                                <m:r>
                                  <a:rPr lang="en-US" sz="2400">
                                    <a:latin typeface="Cambria Math" panose="02040503050406030204" pitchFamily="18" charset="0"/>
                                  </a:rPr>
                                  <m:t>|</m:t>
                                </m:r>
                                <m:r>
                                  <m:rPr>
                                    <m:sty m:val="p"/>
                                  </m:rPr>
                                  <a:rPr lang="en-US" sz="2400" b="0" i="0" smtClean="0">
                                    <a:latin typeface="Cambria Math" panose="02040503050406030204" pitchFamily="18" charset="0"/>
                                  </a:rPr>
                                  <m:t>sin</m:t>
                                </m:r>
                              </m:fName>
                              <m:e>
                                <m:r>
                                  <a:rPr lang="en-US" sz="2400" i="1">
                                    <a:latin typeface="Cambria Math" panose="02040503050406030204" pitchFamily="18" charset="0"/>
                                  </a:rPr>
                                  <m:t>𝜃</m:t>
                                </m:r>
                                <m:r>
                                  <a:rPr lang="en-US" sz="2400" i="1">
                                    <a:latin typeface="Cambria Math" panose="02040503050406030204" pitchFamily="18" charset="0"/>
                                  </a:rPr>
                                  <m:t>|</m:t>
                                </m:r>
                              </m:e>
                            </m:func>
                          </m:e>
                          <m:sup>
                            <m:r>
                              <a:rPr lang="en-US" sz="2400" i="1">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𝑒𝑥𝑝𝑙𝑜𝑑𝑒</m:t>
                        </m:r>
                      </m:oMath>
                    </m:oMathPara>
                  </a14:m>
                  <a:endParaRPr lang="en-US" sz="2400" b="0" dirty="0"/>
                </a:p>
              </p:txBody>
            </p:sp>
          </mc:Choice>
          <mc:Fallback xmlns="">
            <p:sp>
              <p:nvSpPr>
                <p:cNvPr id="21" name="TextBox 20">
                  <a:extLst>
                    <a:ext uri="{FF2B5EF4-FFF2-40B4-BE49-F238E27FC236}">
                      <a16:creationId xmlns:a16="http://schemas.microsoft.com/office/drawing/2014/main" id="{40B2778E-598E-474B-9B8D-D51465CB4A1E}"/>
                    </a:ext>
                  </a:extLst>
                </p:cNvPr>
                <p:cNvSpPr txBox="1">
                  <a:spLocks noRot="1" noChangeAspect="1" noMove="1" noResize="1" noEditPoints="1" noAdjustHandles="1" noChangeArrowheads="1" noChangeShapeType="1" noTextEdit="1"/>
                </p:cNvSpPr>
                <p:nvPr/>
              </p:nvSpPr>
              <p:spPr>
                <a:xfrm>
                  <a:off x="5875376" y="3057604"/>
                  <a:ext cx="5141119" cy="830997"/>
                </a:xfrm>
                <a:prstGeom prst="rect">
                  <a:avLst/>
                </a:prstGeom>
                <a:blipFill>
                  <a:blip r:embed="rId8"/>
                  <a:stretch>
                    <a:fillRect b="-9559"/>
                  </a:stretch>
                </a:blipFill>
              </p:spPr>
              <p:txBody>
                <a:bodyPr/>
                <a:lstStyle/>
                <a:p>
                  <a:r>
                    <a:rPr lang="en-US">
                      <a:noFill/>
                    </a:rPr>
                    <a:t> </a:t>
                  </a:r>
                </a:p>
              </p:txBody>
            </p:sp>
          </mc:Fallback>
        </mc:AlternateContent>
        <p:cxnSp>
          <p:nvCxnSpPr>
            <p:cNvPr id="22" name="Elbow Connector 29">
              <a:extLst>
                <a:ext uri="{FF2B5EF4-FFF2-40B4-BE49-F238E27FC236}">
                  <a16:creationId xmlns:a16="http://schemas.microsoft.com/office/drawing/2014/main" id="{25E99003-D45E-6794-5236-A64B0FE2255E}"/>
                </a:ext>
              </a:extLst>
            </p:cNvPr>
            <p:cNvCxnSpPr>
              <a:cxnSpLocks/>
              <a:endCxn id="13" idx="1"/>
            </p:cNvCxnSpPr>
            <p:nvPr/>
          </p:nvCxnSpPr>
          <p:spPr>
            <a:xfrm flipH="1">
              <a:off x="2776946" y="2211447"/>
              <a:ext cx="2322854" cy="10545"/>
            </a:xfrm>
            <a:prstGeom prst="bentConnector5">
              <a:avLst>
                <a:gd name="adj1" fmla="val -37668"/>
                <a:gd name="adj2" fmla="val -11120436"/>
                <a:gd name="adj3" fmla="val 117307"/>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EA26B3E-11F6-2D7F-0A92-DCA74B39AB66}"/>
                </a:ext>
              </a:extLst>
            </p:cNvPr>
            <p:cNvSpPr txBox="1"/>
            <p:nvPr/>
          </p:nvSpPr>
          <p:spPr>
            <a:xfrm>
              <a:off x="2457991" y="1017800"/>
              <a:ext cx="1429165" cy="461665"/>
            </a:xfrm>
            <a:prstGeom prst="rect">
              <a:avLst/>
            </a:prstGeom>
            <a:noFill/>
          </p:spPr>
          <p:txBody>
            <a:bodyPr wrap="square" rtlCol="0">
              <a:spAutoFit/>
            </a:bodyPr>
            <a:lstStyle/>
            <a:p>
              <a:r>
                <a:rPr lang="en-US" sz="2400" dirty="0"/>
                <a:t>N times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6472244-D961-C1C4-4C5E-E7496943381F}"/>
                    </a:ext>
                  </a:extLst>
                </p:cNvPr>
                <p:cNvSpPr txBox="1"/>
                <p:nvPr/>
              </p:nvSpPr>
              <p:spPr>
                <a:xfrm>
                  <a:off x="8361137" y="1721254"/>
                  <a:ext cx="222077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r>
                          <a:rPr lang="en-US" sz="2400" b="0" i="1" smtClean="0">
                            <a:latin typeface="Cambria Math" panose="02040503050406030204" pitchFamily="18" charset="0"/>
                          </a:rPr>
                          <m:t> 0</m:t>
                        </m:r>
                      </m:oMath>
                    </m:oMathPara>
                  </a14:m>
                  <a:endParaRPr lang="en-US" sz="2400" b="0" dirty="0"/>
                </a:p>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r>
                          <a:rPr lang="en-US" sz="2400" b="0" i="1" smtClean="0">
                            <a:latin typeface="Cambria Math" panose="02040503050406030204" pitchFamily="18" charset="0"/>
                          </a:rPr>
                          <m:t> 1</m:t>
                        </m:r>
                      </m:oMath>
                    </m:oMathPara>
                  </a14:m>
                  <a:endParaRPr lang="en-US" sz="2400" b="0" dirty="0"/>
                </a:p>
              </p:txBody>
            </p:sp>
          </mc:Choice>
          <mc:Fallback xmlns="">
            <p:sp>
              <p:nvSpPr>
                <p:cNvPr id="24" name="TextBox 23">
                  <a:extLst>
                    <a:ext uri="{FF2B5EF4-FFF2-40B4-BE49-F238E27FC236}">
                      <a16:creationId xmlns:a16="http://schemas.microsoft.com/office/drawing/2014/main" id="{36472244-D961-C1C4-4C5E-E7496943381F}"/>
                    </a:ext>
                  </a:extLst>
                </p:cNvPr>
                <p:cNvSpPr txBox="1">
                  <a:spLocks noRot="1" noChangeAspect="1" noMove="1" noResize="1" noEditPoints="1" noAdjustHandles="1" noChangeArrowheads="1" noChangeShapeType="1" noTextEdit="1"/>
                </p:cNvSpPr>
                <p:nvPr/>
              </p:nvSpPr>
              <p:spPr>
                <a:xfrm>
                  <a:off x="8361137" y="1721254"/>
                  <a:ext cx="2220770" cy="830997"/>
                </a:xfrm>
                <a:prstGeom prst="rect">
                  <a:avLst/>
                </a:prstGeom>
                <a:blipFill>
                  <a:blip r:embed="rId9"/>
                  <a:stretch>
                    <a:fillRect b="-8029"/>
                  </a:stretch>
                </a:blipFill>
              </p:spPr>
              <p:txBody>
                <a:bodyPr/>
                <a:lstStyle/>
                <a:p>
                  <a:r>
                    <a:rPr lang="en-US">
                      <a:noFill/>
                    </a:rPr>
                    <a:t> </a:t>
                  </a:r>
                </a:p>
              </p:txBody>
            </p:sp>
          </mc:Fallback>
        </mc:AlternateContent>
      </p:grpSp>
    </p:spTree>
    <p:extLst>
      <p:ext uri="{BB962C8B-B14F-4D97-AF65-F5344CB8AC3E}">
        <p14:creationId xmlns:p14="http://schemas.microsoft.com/office/powerpoint/2010/main" val="3725819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A175A-39E0-B95E-B2A1-A9636F60A7F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872435-4EB5-76D5-B9C5-6D6DB0D4DA67}"/>
              </a:ext>
            </a:extLst>
          </p:cNvPr>
          <p:cNvSpPr>
            <a:spLocks noGrp="1"/>
          </p:cNvSpPr>
          <p:nvPr>
            <p:ph idx="1"/>
          </p:nvPr>
        </p:nvSpPr>
        <p:spPr/>
        <p:txBody>
          <a:bodyPr/>
          <a:lstStyle/>
          <a:p>
            <a:pPr marL="514350" indent="-514350">
              <a:buFont typeface="+mj-lt"/>
              <a:buAutoNum type="arabicPeriod"/>
            </a:pPr>
            <a:r>
              <a:rPr lang="en-US" dirty="0" err="1"/>
              <a:t>Qiskit</a:t>
            </a:r>
            <a:r>
              <a:rPr lang="en-US" dirty="0"/>
              <a:t> Code</a:t>
            </a:r>
          </a:p>
          <a:p>
            <a:pPr marL="514350" indent="-514350">
              <a:buFont typeface="+mj-lt"/>
              <a:buAutoNum type="arabicPeriod"/>
            </a:pPr>
            <a:r>
              <a:rPr lang="en-US" dirty="0"/>
              <a:t>Analysis of your solution</a:t>
            </a:r>
          </a:p>
          <a:p>
            <a:pPr marL="514350" indent="-514350">
              <a:buFont typeface="+mj-lt"/>
              <a:buAutoNum type="arabicPeriod"/>
            </a:pPr>
            <a:r>
              <a:rPr lang="en-US" dirty="0"/>
              <a:t>5 min Presentation</a:t>
            </a:r>
          </a:p>
        </p:txBody>
      </p:sp>
      <p:sp>
        <p:nvSpPr>
          <p:cNvPr id="3" name="Title 2">
            <a:extLst>
              <a:ext uri="{FF2B5EF4-FFF2-40B4-BE49-F238E27FC236}">
                <a16:creationId xmlns:a16="http://schemas.microsoft.com/office/drawing/2014/main" id="{E20ADF2D-B95E-CF33-AB11-DEA892EB2846}"/>
              </a:ext>
            </a:extLst>
          </p:cNvPr>
          <p:cNvSpPr>
            <a:spLocks noGrp="1"/>
          </p:cNvSpPr>
          <p:nvPr>
            <p:ph type="title"/>
          </p:nvPr>
        </p:nvSpPr>
        <p:spPr/>
        <p:txBody>
          <a:bodyPr/>
          <a:lstStyle/>
          <a:p>
            <a:r>
              <a:rPr lang="en-US" dirty="0"/>
              <a:t>Structure</a:t>
            </a:r>
          </a:p>
        </p:txBody>
      </p:sp>
      <p:sp>
        <p:nvSpPr>
          <p:cNvPr id="4" name="Text Placeholder 3">
            <a:extLst>
              <a:ext uri="{FF2B5EF4-FFF2-40B4-BE49-F238E27FC236}">
                <a16:creationId xmlns:a16="http://schemas.microsoft.com/office/drawing/2014/main" id="{B0D6D78E-868E-2D71-7323-E9857E51D75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972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D3A963-4978-4AB7-B090-2EE41EF937EA}"/>
              </a:ext>
            </a:extLst>
          </p:cNvPr>
          <p:cNvGraphicFramePr>
            <a:graphicFrameLocks noGrp="1"/>
          </p:cNvGraphicFramePr>
          <p:nvPr>
            <p:extLst>
              <p:ext uri="{D42A27DB-BD31-4B8C-83A1-F6EECF244321}">
                <p14:modId xmlns:p14="http://schemas.microsoft.com/office/powerpoint/2010/main" val="691698046"/>
              </p:ext>
            </p:extLst>
          </p:nvPr>
        </p:nvGraphicFramePr>
        <p:xfrm>
          <a:off x="199361" y="3330390"/>
          <a:ext cx="2036692" cy="2194560"/>
        </p:xfrm>
        <a:graphic>
          <a:graphicData uri="http://schemas.openxmlformats.org/drawingml/2006/table">
            <a:tbl>
              <a:tblPr firstRow="1" bandRow="1">
                <a:tableStyleId>{5C22544A-7EE6-4342-B048-85BDC9FD1C3A}</a:tableStyleId>
              </a:tblPr>
              <a:tblGrid>
                <a:gridCol w="1018346">
                  <a:extLst>
                    <a:ext uri="{9D8B030D-6E8A-4147-A177-3AD203B41FA5}">
                      <a16:colId xmlns:a16="http://schemas.microsoft.com/office/drawing/2014/main" val="2464632876"/>
                    </a:ext>
                  </a:extLst>
                </a:gridCol>
                <a:gridCol w="1018346">
                  <a:extLst>
                    <a:ext uri="{9D8B030D-6E8A-4147-A177-3AD203B41FA5}">
                      <a16:colId xmlns:a16="http://schemas.microsoft.com/office/drawing/2014/main" val="2831459109"/>
                    </a:ext>
                  </a:extLst>
                </a:gridCol>
              </a:tblGrid>
              <a:tr h="352773">
                <a:tc>
                  <a:txBody>
                    <a:bodyPr/>
                    <a:lstStyle/>
                    <a:p>
                      <a:r>
                        <a:rPr lang="en-US" dirty="0"/>
                        <a:t>N</a:t>
                      </a:r>
                    </a:p>
                  </a:txBody>
                  <a:tcPr/>
                </a:tc>
                <a:tc>
                  <a:txBody>
                    <a:bodyPr/>
                    <a:lstStyle/>
                    <a:p>
                      <a:r>
                        <a:rPr lang="en-US" dirty="0"/>
                        <a:t>P(E)</a:t>
                      </a:r>
                    </a:p>
                  </a:txBody>
                  <a:tcPr/>
                </a:tc>
                <a:extLst>
                  <a:ext uri="{0D108BD9-81ED-4DB2-BD59-A6C34878D82A}">
                    <a16:rowId xmlns:a16="http://schemas.microsoft.com/office/drawing/2014/main" val="257094789"/>
                  </a:ext>
                </a:extLst>
              </a:tr>
              <a:tr h="352773">
                <a:tc>
                  <a:txBody>
                    <a:bodyPr/>
                    <a:lstStyle/>
                    <a:p>
                      <a:r>
                        <a:rPr lang="en-US" dirty="0"/>
                        <a:t>2</a:t>
                      </a:r>
                    </a:p>
                  </a:txBody>
                  <a:tcPr/>
                </a:tc>
                <a:tc>
                  <a:txBody>
                    <a:bodyPr/>
                    <a:lstStyle/>
                    <a:p>
                      <a:r>
                        <a:rPr lang="en-US" dirty="0"/>
                        <a:t>85%</a:t>
                      </a:r>
                    </a:p>
                  </a:txBody>
                  <a:tcPr/>
                </a:tc>
                <a:extLst>
                  <a:ext uri="{0D108BD9-81ED-4DB2-BD59-A6C34878D82A}">
                    <a16:rowId xmlns:a16="http://schemas.microsoft.com/office/drawing/2014/main" val="2297705093"/>
                  </a:ext>
                </a:extLst>
              </a:tr>
              <a:tr h="352773">
                <a:tc>
                  <a:txBody>
                    <a:bodyPr/>
                    <a:lstStyle/>
                    <a:p>
                      <a:r>
                        <a:rPr lang="en-US" dirty="0"/>
                        <a:t>10</a:t>
                      </a:r>
                    </a:p>
                  </a:txBody>
                  <a:tcPr/>
                </a:tc>
                <a:tc>
                  <a:txBody>
                    <a:bodyPr/>
                    <a:lstStyle/>
                    <a:p>
                      <a:r>
                        <a:rPr lang="en-US" dirty="0"/>
                        <a:t>94%</a:t>
                      </a:r>
                    </a:p>
                  </a:txBody>
                  <a:tcPr/>
                </a:tc>
                <a:extLst>
                  <a:ext uri="{0D108BD9-81ED-4DB2-BD59-A6C34878D82A}">
                    <a16:rowId xmlns:a16="http://schemas.microsoft.com/office/drawing/2014/main" val="1437848012"/>
                  </a:ext>
                </a:extLst>
              </a:tr>
              <a:tr h="352773">
                <a:tc>
                  <a:txBody>
                    <a:bodyPr/>
                    <a:lstStyle/>
                    <a:p>
                      <a:r>
                        <a:rPr lang="en-US" dirty="0"/>
                        <a:t>20</a:t>
                      </a:r>
                    </a:p>
                  </a:txBody>
                  <a:tcPr/>
                </a:tc>
                <a:tc>
                  <a:txBody>
                    <a:bodyPr/>
                    <a:lstStyle/>
                    <a:p>
                      <a:r>
                        <a:rPr lang="en-US" dirty="0"/>
                        <a:t>97%</a:t>
                      </a:r>
                    </a:p>
                  </a:txBody>
                  <a:tcPr/>
                </a:tc>
                <a:extLst>
                  <a:ext uri="{0D108BD9-81ED-4DB2-BD59-A6C34878D82A}">
                    <a16:rowId xmlns:a16="http://schemas.microsoft.com/office/drawing/2014/main" val="2826914048"/>
                  </a:ext>
                </a:extLst>
              </a:tr>
              <a:tr h="352773">
                <a:tc>
                  <a:txBody>
                    <a:bodyPr/>
                    <a:lstStyle/>
                    <a:p>
                      <a:r>
                        <a:rPr lang="en-US" dirty="0"/>
                        <a:t>50</a:t>
                      </a:r>
                    </a:p>
                  </a:txBody>
                  <a:tcPr/>
                </a:tc>
                <a:tc>
                  <a:txBody>
                    <a:bodyPr/>
                    <a:lstStyle/>
                    <a:p>
                      <a:r>
                        <a:rPr lang="en-US" dirty="0"/>
                        <a:t>99.99%</a:t>
                      </a:r>
                    </a:p>
                  </a:txBody>
                  <a:tcPr/>
                </a:tc>
                <a:extLst>
                  <a:ext uri="{0D108BD9-81ED-4DB2-BD59-A6C34878D82A}">
                    <a16:rowId xmlns:a16="http://schemas.microsoft.com/office/drawing/2014/main" val="1855709016"/>
                  </a:ext>
                </a:extLst>
              </a:tr>
              <a:tr h="352773">
                <a:tc>
                  <a:txBody>
                    <a:bodyPr/>
                    <a:lstStyle/>
                    <a:p>
                      <a:r>
                        <a:rPr lang="en-US" dirty="0"/>
                        <a:t>500</a:t>
                      </a:r>
                    </a:p>
                  </a:txBody>
                  <a:tcPr/>
                </a:tc>
                <a:tc>
                  <a:txBody>
                    <a:bodyPr/>
                    <a:lstStyle/>
                    <a:p>
                      <a:r>
                        <a:rPr lang="en-US" dirty="0"/>
                        <a:t>~1</a:t>
                      </a:r>
                    </a:p>
                  </a:txBody>
                  <a:tcPr/>
                </a:tc>
                <a:extLst>
                  <a:ext uri="{0D108BD9-81ED-4DB2-BD59-A6C34878D82A}">
                    <a16:rowId xmlns:a16="http://schemas.microsoft.com/office/drawing/2014/main" val="1666366507"/>
                  </a:ext>
                </a:extLst>
              </a:tr>
            </a:tbl>
          </a:graphicData>
        </a:graphic>
      </p:graphicFrame>
      <p:grpSp>
        <p:nvGrpSpPr>
          <p:cNvPr id="5" name="Group 4">
            <a:extLst>
              <a:ext uri="{FF2B5EF4-FFF2-40B4-BE49-F238E27FC236}">
                <a16:creationId xmlns:a16="http://schemas.microsoft.com/office/drawing/2014/main" id="{FDED4739-0C17-4857-14D8-2E78DF62EBEB}"/>
              </a:ext>
            </a:extLst>
          </p:cNvPr>
          <p:cNvGrpSpPr/>
          <p:nvPr/>
        </p:nvGrpSpPr>
        <p:grpSpPr>
          <a:xfrm>
            <a:off x="1177167" y="1163274"/>
            <a:ext cx="10125655" cy="4531451"/>
            <a:chOff x="890840" y="1017800"/>
            <a:chExt cx="10125655" cy="453145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0E3537-167E-1049-090F-B7DB5899FA2C}"/>
                    </a:ext>
                  </a:extLst>
                </p:cNvPr>
                <p:cNvSpPr txBox="1"/>
                <p:nvPr/>
              </p:nvSpPr>
              <p:spPr>
                <a:xfrm>
                  <a:off x="890840" y="1905920"/>
                  <a:ext cx="88032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0</m:t>
                            </m:r>
                          </m:e>
                        </m:d>
                      </m:oMath>
                    </m:oMathPara>
                  </a14:m>
                  <a:endParaRPr lang="en-US" sz="3600" b="0" dirty="0"/>
                </a:p>
              </p:txBody>
            </p:sp>
          </mc:Choice>
          <mc:Fallback xmlns="">
            <p:sp>
              <p:nvSpPr>
                <p:cNvPr id="6" name="TextBox 5">
                  <a:extLst>
                    <a:ext uri="{FF2B5EF4-FFF2-40B4-BE49-F238E27FC236}">
                      <a16:creationId xmlns:a16="http://schemas.microsoft.com/office/drawing/2014/main" id="{A80E3537-167E-1049-090F-B7DB5899FA2C}"/>
                    </a:ext>
                  </a:extLst>
                </p:cNvPr>
                <p:cNvSpPr txBox="1">
                  <a:spLocks noRot="1" noChangeAspect="1" noMove="1" noResize="1" noEditPoints="1" noAdjustHandles="1" noChangeArrowheads="1" noChangeShapeType="1" noTextEdit="1"/>
                </p:cNvSpPr>
                <p:nvPr/>
              </p:nvSpPr>
              <p:spPr>
                <a:xfrm>
                  <a:off x="890840" y="1905920"/>
                  <a:ext cx="880329" cy="646331"/>
                </a:xfrm>
                <a:prstGeom prst="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C2B143B-5A6C-AEAD-DFA3-99818BCECD6A}"/>
                </a:ext>
              </a:extLst>
            </p:cNvPr>
            <p:cNvCxnSpPr>
              <a:cxnSpLocks/>
              <a:stCxn id="6" idx="3"/>
              <a:endCxn id="11" idx="1"/>
            </p:cNvCxnSpPr>
            <p:nvPr/>
          </p:nvCxnSpPr>
          <p:spPr>
            <a:xfrm flipV="1">
              <a:off x="1771169" y="2221992"/>
              <a:ext cx="1005777" cy="709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9424707F-A1E7-86B4-E826-9AC927822F67}"/>
                </a:ext>
              </a:extLst>
            </p:cNvPr>
            <p:cNvGrpSpPr/>
            <p:nvPr/>
          </p:nvGrpSpPr>
          <p:grpSpPr>
            <a:xfrm>
              <a:off x="4333110" y="1450949"/>
              <a:ext cx="881132" cy="1448292"/>
              <a:chOff x="10367890" y="1132451"/>
              <a:chExt cx="881132" cy="1448292"/>
            </a:xfrm>
          </p:grpSpPr>
          <p:sp>
            <p:nvSpPr>
              <p:cNvPr id="23" name="Delay 8">
                <a:extLst>
                  <a:ext uri="{FF2B5EF4-FFF2-40B4-BE49-F238E27FC236}">
                    <a16:creationId xmlns:a16="http://schemas.microsoft.com/office/drawing/2014/main" id="{77BBFAC9-57B6-0992-B8FB-6F8F51F2895F}"/>
                  </a:ext>
                </a:extLst>
              </p:cNvPr>
              <p:cNvSpPr/>
              <p:nvPr/>
            </p:nvSpPr>
            <p:spPr>
              <a:xfrm rot="16200000">
                <a:off x="10589457" y="988256"/>
                <a:ext cx="400928"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elay 9">
                <a:extLst>
                  <a:ext uri="{FF2B5EF4-FFF2-40B4-BE49-F238E27FC236}">
                    <a16:creationId xmlns:a16="http://schemas.microsoft.com/office/drawing/2014/main" id="{FC73DFF4-5D6E-A644-0A10-2C2247E86983}"/>
                  </a:ext>
                </a:extLst>
              </p:cNvPr>
              <p:cNvSpPr/>
              <p:nvPr/>
            </p:nvSpPr>
            <p:spPr>
              <a:xfrm rot="5400000">
                <a:off x="10390552" y="1712402"/>
                <a:ext cx="816611" cy="689317"/>
              </a:xfrm>
              <a:prstGeom prst="flowChartDe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apezoid 24">
                <a:extLst>
                  <a:ext uri="{FF2B5EF4-FFF2-40B4-BE49-F238E27FC236}">
                    <a16:creationId xmlns:a16="http://schemas.microsoft.com/office/drawing/2014/main" id="{5EDAF788-58B5-B51F-693E-AAD2E9C382B3}"/>
                  </a:ext>
                </a:extLst>
              </p:cNvPr>
              <p:cNvSpPr/>
              <p:nvPr/>
            </p:nvSpPr>
            <p:spPr>
              <a:xfrm>
                <a:off x="10367890" y="2157987"/>
                <a:ext cx="881132" cy="422756"/>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B5E66F-409E-18DE-4918-8F5989F471C3}"/>
                    </a:ext>
                  </a:extLst>
                </p:cNvPr>
                <p:cNvSpPr txBox="1"/>
                <p:nvPr/>
              </p:nvSpPr>
              <p:spPr>
                <a:xfrm>
                  <a:off x="2199545" y="5087586"/>
                  <a:ext cx="168761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0" smtClean="0">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0</m:t>
                            </m:r>
                          </m:e>
                        </m:d>
                      </m:oMath>
                    </m:oMathPara>
                  </a14:m>
                  <a:endParaRPr lang="en-US" sz="2400" b="0" dirty="0"/>
                </a:p>
              </p:txBody>
            </p:sp>
          </mc:Choice>
          <mc:Fallback xmlns="">
            <p:sp>
              <p:nvSpPr>
                <p:cNvPr id="9" name="TextBox 8">
                  <a:extLst>
                    <a:ext uri="{FF2B5EF4-FFF2-40B4-BE49-F238E27FC236}">
                      <a16:creationId xmlns:a16="http://schemas.microsoft.com/office/drawing/2014/main" id="{D4B5E66F-409E-18DE-4918-8F5989F471C3}"/>
                    </a:ext>
                  </a:extLst>
                </p:cNvPr>
                <p:cNvSpPr txBox="1">
                  <a:spLocks noRot="1" noChangeAspect="1" noMove="1" noResize="1" noEditPoints="1" noAdjustHandles="1" noChangeArrowheads="1" noChangeShapeType="1" noTextEdit="1"/>
                </p:cNvSpPr>
                <p:nvPr/>
              </p:nvSpPr>
              <p:spPr>
                <a:xfrm>
                  <a:off x="2199545" y="5087586"/>
                  <a:ext cx="1687611" cy="461665"/>
                </a:xfrm>
                <a:prstGeom prst="rect">
                  <a:avLst/>
                </a:prstGeom>
                <a:blipFill>
                  <a:blip r:embed="rId3"/>
                  <a:stretch>
                    <a:fillRect b="-157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724EA83-3464-4D1A-6AFC-7D0AC6E936EC}"/>
                </a:ext>
              </a:extLst>
            </p:cNvPr>
            <p:cNvSpPr txBox="1"/>
            <p:nvPr/>
          </p:nvSpPr>
          <p:spPr>
            <a:xfrm>
              <a:off x="3980940" y="2896038"/>
              <a:ext cx="1800653" cy="584775"/>
            </a:xfrm>
            <a:prstGeom prst="rect">
              <a:avLst/>
            </a:prstGeom>
            <a:noFill/>
          </p:spPr>
          <p:txBody>
            <a:bodyPr wrap="square" rtlCol="0">
              <a:spAutoFit/>
            </a:bodyPr>
            <a:lstStyle/>
            <a:p>
              <a:r>
                <a:rPr lang="en-US" sz="3200" dirty="0"/>
                <a:t>Working</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5974F0-445F-BAC8-C7EB-EA457905D6AC}"/>
                    </a:ext>
                  </a:extLst>
                </p:cNvPr>
                <p:cNvSpPr txBox="1"/>
                <p:nvPr/>
              </p:nvSpPr>
              <p:spPr>
                <a:xfrm>
                  <a:off x="2776946" y="1868049"/>
                  <a:ext cx="880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000" b="0" i="1" dirty="0" smtClean="0">
                                <a:latin typeface="Cambria Math" panose="02040503050406030204" pitchFamily="18" charset="0"/>
                              </a:rPr>
                            </m:ctrlPr>
                          </m:sSubPr>
                          <m:e>
                            <m:r>
                              <a:rPr lang="en-US" sz="4000" b="0" i="1" dirty="0" smtClean="0">
                                <a:latin typeface="Cambria Math" panose="02040503050406030204" pitchFamily="18" charset="0"/>
                              </a:rPr>
                              <m:t>𝑅</m:t>
                            </m:r>
                          </m:e>
                          <m:sub>
                            <m:r>
                              <a:rPr lang="en-US" sz="4000" b="0" i="1" dirty="0" smtClean="0">
                                <a:latin typeface="Cambria Math" panose="02040503050406030204" pitchFamily="18" charset="0"/>
                              </a:rPr>
                              <m:t>𝜃</m:t>
                            </m:r>
                          </m:sub>
                        </m:sSub>
                      </m:oMath>
                    </m:oMathPara>
                  </a14:m>
                  <a:endParaRPr lang="en-US" sz="4000" dirty="0"/>
                </a:p>
              </p:txBody>
            </p:sp>
          </mc:Choice>
          <mc:Fallback xmlns="">
            <p:sp>
              <p:nvSpPr>
                <p:cNvPr id="11" name="TextBox 10">
                  <a:extLst>
                    <a:ext uri="{FF2B5EF4-FFF2-40B4-BE49-F238E27FC236}">
                      <a16:creationId xmlns:a16="http://schemas.microsoft.com/office/drawing/2014/main" id="{2D5974F0-445F-BAC8-C7EB-EA457905D6AC}"/>
                    </a:ext>
                  </a:extLst>
                </p:cNvPr>
                <p:cNvSpPr txBox="1">
                  <a:spLocks noRot="1" noChangeAspect="1" noMove="1" noResize="1" noEditPoints="1" noAdjustHandles="1" noChangeArrowheads="1" noChangeShapeType="1" noTextEdit="1"/>
                </p:cNvSpPr>
                <p:nvPr/>
              </p:nvSpPr>
              <p:spPr>
                <a:xfrm>
                  <a:off x="2776946" y="1868049"/>
                  <a:ext cx="880329" cy="707886"/>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93898F0-642F-32D0-6322-E24453C1B69F}"/>
                </a:ext>
              </a:extLst>
            </p:cNvPr>
            <p:cNvCxnSpPr>
              <a:cxnSpLocks/>
              <a:stCxn id="11" idx="3"/>
            </p:cNvCxnSpPr>
            <p:nvPr/>
          </p:nvCxnSpPr>
          <p:spPr>
            <a:xfrm flipV="1">
              <a:off x="3657275" y="2206810"/>
              <a:ext cx="762144" cy="151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E1C3441-E098-F986-7B52-85603B7FCAAD}"/>
                </a:ext>
              </a:extLst>
            </p:cNvPr>
            <p:cNvCxnSpPr>
              <a:cxnSpLocks/>
              <a:endCxn id="14" idx="1"/>
            </p:cNvCxnSpPr>
            <p:nvPr/>
          </p:nvCxnSpPr>
          <p:spPr>
            <a:xfrm flipV="1">
              <a:off x="5099800" y="2206810"/>
              <a:ext cx="2185861" cy="4637"/>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pic>
          <p:nvPicPr>
            <p:cNvPr id="14" name="Graphic 13" descr="Speedometer Low with solid fill">
              <a:extLst>
                <a:ext uri="{FF2B5EF4-FFF2-40B4-BE49-F238E27FC236}">
                  <a16:creationId xmlns:a16="http://schemas.microsoft.com/office/drawing/2014/main" id="{517E1214-8B97-E023-26F8-BC8E065725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5661" y="1749610"/>
              <a:ext cx="914400" cy="914400"/>
            </a:xfrm>
            <a:prstGeom prst="rect">
              <a:avLst/>
            </a:prstGeom>
          </p:spPr>
        </p:pic>
        <p:cxnSp>
          <p:nvCxnSpPr>
            <p:cNvPr id="15" name="Straight Connector 14">
              <a:extLst>
                <a:ext uri="{FF2B5EF4-FFF2-40B4-BE49-F238E27FC236}">
                  <a16:creationId xmlns:a16="http://schemas.microsoft.com/office/drawing/2014/main" id="{D4EA2CF9-5270-CE8C-5259-BA263ABC2699}"/>
                </a:ext>
              </a:extLst>
            </p:cNvPr>
            <p:cNvCxnSpPr>
              <a:cxnSpLocks/>
            </p:cNvCxnSpPr>
            <p:nvPr/>
          </p:nvCxnSpPr>
          <p:spPr>
            <a:xfrm>
              <a:off x="2211478" y="2269180"/>
              <a:ext cx="13329" cy="3280071"/>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3302E8D-A797-02C8-E44B-E618D19A0333}"/>
                </a:ext>
              </a:extLst>
            </p:cNvPr>
            <p:cNvCxnSpPr>
              <a:cxnSpLocks/>
            </p:cNvCxnSpPr>
            <p:nvPr/>
          </p:nvCxnSpPr>
          <p:spPr>
            <a:xfrm>
              <a:off x="3887156" y="2239908"/>
              <a:ext cx="0" cy="2660338"/>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9CFB40-146B-2546-38FF-7AD8C3C05053}"/>
                    </a:ext>
                  </a:extLst>
                </p:cNvPr>
                <p:cNvSpPr txBox="1"/>
                <p:nvPr/>
              </p:nvSpPr>
              <p:spPr>
                <a:xfrm>
                  <a:off x="3832091" y="4282196"/>
                  <a:ext cx="612871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𝜃</m:t>
                                </m:r>
                              </m:sub>
                            </m:sSub>
                            <m:r>
                              <a:rPr lang="en-US" sz="2400" i="1">
                                <a:latin typeface="Cambria Math" panose="02040503050406030204" pitchFamily="18" charset="0"/>
                              </a:rPr>
                              <m:t>|</m:t>
                            </m:r>
                            <m:r>
                              <a:rPr lang="en-US" sz="2400" i="1">
                                <a:latin typeface="Cambria Math" panose="02040503050406030204" pitchFamily="18" charset="0"/>
                              </a:rPr>
                              <m:t>𝜓</m:t>
                            </m:r>
                          </m:e>
                          <m:sub>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𝜃</m:t>
                            </m:r>
                          </m:sub>
                        </m:sSub>
                        <m:d>
                          <m:dPr>
                            <m:begChr m:val="|"/>
                            <m:endChr m:val="⟩"/>
                            <m:ctrlPr>
                              <a:rPr lang="en-US" sz="2400" b="0" i="1" smtClean="0">
                                <a:latin typeface="Cambria Math" panose="02040503050406030204" pitchFamily="18" charset="0"/>
                              </a:rPr>
                            </m:ctrlPr>
                          </m:dPr>
                          <m:e>
                            <m:r>
                              <a:rPr lang="en-US" sz="2400" b="0" i="0" smtClean="0">
                                <a:latin typeface="Cambria Math" panose="02040503050406030204" pitchFamily="18" charset="0"/>
                              </a:rPr>
                              <m:t>0</m:t>
                            </m:r>
                          </m:e>
                        </m:d>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r>
                              <a:rPr lang="en-US" sz="2400" i="1">
                                <a:latin typeface="Cambria Math" panose="02040503050406030204" pitchFamily="18" charset="0"/>
                              </a:rPr>
                              <m:t>𝜃</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r>
                                  <a:rPr lang="en-US" sz="2400" i="1">
                                    <a:latin typeface="Cambria Math" panose="02040503050406030204" pitchFamily="18" charset="0"/>
                                  </a:rPr>
                                  <m:t>𝜃</m:t>
                                </m:r>
                                <m:r>
                                  <a:rPr lang="en-US" sz="2400" i="1">
                                    <a:latin typeface="Cambria Math" panose="02040503050406030204" pitchFamily="18" charset="0"/>
                                  </a:rPr>
                                  <m:t>|1⟩</m:t>
                                </m:r>
                              </m:e>
                            </m:func>
                          </m:e>
                        </m:func>
                      </m:oMath>
                    </m:oMathPara>
                  </a14:m>
                  <a:endParaRPr lang="en-US" sz="2400" b="0" dirty="0"/>
                </a:p>
              </p:txBody>
            </p:sp>
          </mc:Choice>
          <mc:Fallback xmlns="">
            <p:sp>
              <p:nvSpPr>
                <p:cNvPr id="17" name="TextBox 16">
                  <a:extLst>
                    <a:ext uri="{FF2B5EF4-FFF2-40B4-BE49-F238E27FC236}">
                      <a16:creationId xmlns:a16="http://schemas.microsoft.com/office/drawing/2014/main" id="{D19CFB40-146B-2546-38FF-7AD8C3C05053}"/>
                    </a:ext>
                  </a:extLst>
                </p:cNvPr>
                <p:cNvSpPr txBox="1">
                  <a:spLocks noRot="1" noChangeAspect="1" noMove="1" noResize="1" noEditPoints="1" noAdjustHandles="1" noChangeArrowheads="1" noChangeShapeType="1" noTextEdit="1"/>
                </p:cNvSpPr>
                <p:nvPr/>
              </p:nvSpPr>
              <p:spPr>
                <a:xfrm>
                  <a:off x="3832091" y="4282196"/>
                  <a:ext cx="6128715" cy="461665"/>
                </a:xfrm>
                <a:prstGeom prst="rect">
                  <a:avLst/>
                </a:prstGeom>
                <a:blipFill>
                  <a:blip r:embed="rId7"/>
                  <a:stretch>
                    <a:fillRect b="-15789"/>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A0BC4E3E-255A-7FA2-6766-F77427388857}"/>
                </a:ext>
              </a:extLst>
            </p:cNvPr>
            <p:cNvCxnSpPr>
              <a:cxnSpLocks/>
            </p:cNvCxnSpPr>
            <p:nvPr/>
          </p:nvCxnSpPr>
          <p:spPr>
            <a:xfrm>
              <a:off x="5708978" y="2239908"/>
              <a:ext cx="19716" cy="1733734"/>
            </a:xfrm>
            <a:prstGeom prst="line">
              <a:avLst/>
            </a:prstGeom>
            <a:ln>
              <a:solidFill>
                <a:srgbClr val="0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68A0BFF-BAA0-2D11-C2C8-123D0468DBF8}"/>
                    </a:ext>
                  </a:extLst>
                </p:cNvPr>
                <p:cNvSpPr txBox="1"/>
                <p:nvPr/>
              </p:nvSpPr>
              <p:spPr>
                <a:xfrm>
                  <a:off x="5875376" y="3057604"/>
                  <a:ext cx="5141119" cy="830997"/>
                </a:xfrm>
                <a:prstGeom prst="rect">
                  <a:avLst/>
                </a:prstGeom>
                <a:noFill/>
              </p:spPr>
              <p:txBody>
                <a:bodyPr wrap="square" rtlCol="0">
                  <a:spAutoFit/>
                </a:bodyPr>
                <a:lstStyle/>
                <a:p>
                  <a:pPr algn="ctr"/>
                  <a14:m>
                    <m:oMath xmlns:m="http://schemas.openxmlformats.org/officeDocument/2006/math">
                      <m:d>
                        <m:dPr>
                          <m:begChr m:val="|"/>
                          <m:endChr m:val="⟩"/>
                          <m:ctrlPr>
                            <a:rPr lang="en-US" sz="2400" b="0" i="1" smtClean="0">
                              <a:latin typeface="Cambria Math" panose="02040503050406030204" pitchFamily="18" charset="0"/>
                            </a:rPr>
                          </m:ctrlPr>
                        </m:dPr>
                        <m:e>
                          <m:r>
                            <a:rPr lang="en-US" sz="2400" b="0" i="0" smtClean="0">
                              <a:latin typeface="Cambria Math" panose="02040503050406030204" pitchFamily="18" charset="0"/>
                            </a:rPr>
                            <m:t>0</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func>
                            <m:funcPr>
                              <m:ctrlPr>
                                <a:rPr lang="en-US" sz="2400" b="0" i="1" smtClean="0">
                                  <a:latin typeface="Cambria Math" panose="02040503050406030204" pitchFamily="18" charset="0"/>
                                </a:rPr>
                              </m:ctrlPr>
                            </m:funcPr>
                            <m:fName>
                              <m:r>
                                <a:rPr lang="en-US" sz="2400" b="0" i="0" smtClean="0">
                                  <a:latin typeface="Cambria Math" panose="02040503050406030204" pitchFamily="18" charset="0"/>
                                </a:rPr>
                                <m:t>|</m:t>
                              </m:r>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r>
                                <a:rPr lang="en-US" sz="2400" b="0" i="1" smtClean="0">
                                  <a:latin typeface="Cambria Math" panose="02040503050406030204" pitchFamily="18" charset="0"/>
                                </a:rPr>
                                <m:t>|</m:t>
                              </m:r>
                            </m:e>
                          </m:func>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b="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𝜓</m:t>
                          </m:r>
                        </m:e>
                        <m:sub>
                          <m:r>
                            <a:rPr lang="en-US" sz="2400" b="0" i="1" smtClean="0">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oMath>
                  </a14:m>
                  <a:endParaRPr lang="en-US"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0" smtClean="0">
                                <a:latin typeface="Cambria Math" panose="02040503050406030204" pitchFamily="18"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sSup>
                          <m:sSupPr>
                            <m:ctrlPr>
                              <a:rPr lang="en-US" sz="2400" i="1">
                                <a:latin typeface="Cambria Math" panose="02040503050406030204" pitchFamily="18" charset="0"/>
                              </a:rPr>
                            </m:ctrlPr>
                          </m:sSupPr>
                          <m:e>
                            <m:func>
                              <m:funcPr>
                                <m:ctrlPr>
                                  <a:rPr lang="en-US" sz="2400" i="1">
                                    <a:latin typeface="Cambria Math" panose="02040503050406030204" pitchFamily="18" charset="0"/>
                                  </a:rPr>
                                </m:ctrlPr>
                              </m:funcPr>
                              <m:fName>
                                <m:r>
                                  <a:rPr lang="en-US" sz="2400">
                                    <a:latin typeface="Cambria Math" panose="02040503050406030204" pitchFamily="18" charset="0"/>
                                  </a:rPr>
                                  <m:t>|</m:t>
                                </m:r>
                                <m:r>
                                  <m:rPr>
                                    <m:sty m:val="p"/>
                                  </m:rPr>
                                  <a:rPr lang="en-US" sz="2400" b="0" i="0" smtClean="0">
                                    <a:latin typeface="Cambria Math" panose="02040503050406030204" pitchFamily="18" charset="0"/>
                                  </a:rPr>
                                  <m:t>sin</m:t>
                                </m:r>
                              </m:fName>
                              <m:e>
                                <m:r>
                                  <a:rPr lang="en-US" sz="2400" i="1">
                                    <a:latin typeface="Cambria Math" panose="02040503050406030204" pitchFamily="18" charset="0"/>
                                  </a:rPr>
                                  <m:t>𝜃</m:t>
                                </m:r>
                                <m:r>
                                  <a:rPr lang="en-US" sz="2400" i="1">
                                    <a:latin typeface="Cambria Math" panose="02040503050406030204" pitchFamily="18" charset="0"/>
                                  </a:rPr>
                                  <m:t>|</m:t>
                                </m:r>
                              </m:e>
                            </m:func>
                          </m:e>
                          <m:sup>
                            <m:r>
                              <a:rPr lang="en-US" sz="2400" i="1">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𝑒𝑥𝑝𝑙𝑜𝑑𝑒</m:t>
                        </m:r>
                      </m:oMath>
                    </m:oMathPara>
                  </a14:m>
                  <a:endParaRPr lang="en-US" sz="2400" b="0" dirty="0"/>
                </a:p>
              </p:txBody>
            </p:sp>
          </mc:Choice>
          <mc:Fallback xmlns="">
            <p:sp>
              <p:nvSpPr>
                <p:cNvPr id="19" name="TextBox 18">
                  <a:extLst>
                    <a:ext uri="{FF2B5EF4-FFF2-40B4-BE49-F238E27FC236}">
                      <a16:creationId xmlns:a16="http://schemas.microsoft.com/office/drawing/2014/main" id="{968A0BFF-BAA0-2D11-C2C8-123D0468DBF8}"/>
                    </a:ext>
                  </a:extLst>
                </p:cNvPr>
                <p:cNvSpPr txBox="1">
                  <a:spLocks noRot="1" noChangeAspect="1" noMove="1" noResize="1" noEditPoints="1" noAdjustHandles="1" noChangeArrowheads="1" noChangeShapeType="1" noTextEdit="1"/>
                </p:cNvSpPr>
                <p:nvPr/>
              </p:nvSpPr>
              <p:spPr>
                <a:xfrm>
                  <a:off x="5875376" y="3057604"/>
                  <a:ext cx="5141119" cy="830997"/>
                </a:xfrm>
                <a:prstGeom prst="rect">
                  <a:avLst/>
                </a:prstGeom>
                <a:blipFill>
                  <a:blip r:embed="rId8"/>
                  <a:stretch>
                    <a:fillRect b="-8759"/>
                  </a:stretch>
                </a:blipFill>
              </p:spPr>
              <p:txBody>
                <a:bodyPr/>
                <a:lstStyle/>
                <a:p>
                  <a:r>
                    <a:rPr lang="en-US">
                      <a:noFill/>
                    </a:rPr>
                    <a:t> </a:t>
                  </a:r>
                </a:p>
              </p:txBody>
            </p:sp>
          </mc:Fallback>
        </mc:AlternateContent>
        <p:cxnSp>
          <p:nvCxnSpPr>
            <p:cNvPr id="20" name="Elbow Connector 29">
              <a:extLst>
                <a:ext uri="{FF2B5EF4-FFF2-40B4-BE49-F238E27FC236}">
                  <a16:creationId xmlns:a16="http://schemas.microsoft.com/office/drawing/2014/main" id="{ABE7B9CC-C05D-C017-62D5-228B245AFFAB}"/>
                </a:ext>
              </a:extLst>
            </p:cNvPr>
            <p:cNvCxnSpPr>
              <a:cxnSpLocks/>
              <a:endCxn id="11" idx="1"/>
            </p:cNvCxnSpPr>
            <p:nvPr/>
          </p:nvCxnSpPr>
          <p:spPr>
            <a:xfrm flipH="1">
              <a:off x="2776946" y="2211447"/>
              <a:ext cx="2322854" cy="10545"/>
            </a:xfrm>
            <a:prstGeom prst="bentConnector5">
              <a:avLst>
                <a:gd name="adj1" fmla="val -37668"/>
                <a:gd name="adj2" fmla="val -11120436"/>
                <a:gd name="adj3" fmla="val 117307"/>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850E48-0035-17C7-56AF-12E7F25EA223}"/>
                </a:ext>
              </a:extLst>
            </p:cNvPr>
            <p:cNvSpPr txBox="1"/>
            <p:nvPr/>
          </p:nvSpPr>
          <p:spPr>
            <a:xfrm>
              <a:off x="2457991" y="1017800"/>
              <a:ext cx="1429165" cy="461665"/>
            </a:xfrm>
            <a:prstGeom prst="rect">
              <a:avLst/>
            </a:prstGeom>
            <a:noFill/>
          </p:spPr>
          <p:txBody>
            <a:bodyPr wrap="square" rtlCol="0">
              <a:spAutoFit/>
            </a:bodyPr>
            <a:lstStyle/>
            <a:p>
              <a:r>
                <a:rPr lang="en-US" sz="2400" dirty="0"/>
                <a:t>N times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F4DD87-79B1-8138-BC30-24107D4CFC57}"/>
                    </a:ext>
                  </a:extLst>
                </p:cNvPr>
                <p:cNvSpPr txBox="1"/>
                <p:nvPr/>
              </p:nvSpPr>
              <p:spPr>
                <a:xfrm>
                  <a:off x="8361137" y="1721254"/>
                  <a:ext cx="222077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r>
                          <a:rPr lang="en-US" sz="2400" b="0" i="1" smtClean="0">
                            <a:latin typeface="Cambria Math" panose="02040503050406030204" pitchFamily="18" charset="0"/>
                          </a:rPr>
                          <m:t> 0</m:t>
                        </m:r>
                      </m:oMath>
                    </m:oMathPara>
                  </a14:m>
                  <a:endParaRPr lang="en-US" sz="2400" b="0" dirty="0"/>
                </a:p>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𝑝𝑟𝑜𝑏</m:t>
                        </m:r>
                        <m:r>
                          <a:rPr lang="en-US" sz="2400" b="0" i="1" smtClean="0">
                            <a:latin typeface="Cambria Math" panose="02040503050406030204" pitchFamily="18" charset="0"/>
                          </a:rPr>
                          <m:t> 1</m:t>
                        </m:r>
                      </m:oMath>
                    </m:oMathPara>
                  </a14:m>
                  <a:endParaRPr lang="en-US" sz="2400" b="0" dirty="0"/>
                </a:p>
              </p:txBody>
            </p:sp>
          </mc:Choice>
          <mc:Fallback xmlns="">
            <p:sp>
              <p:nvSpPr>
                <p:cNvPr id="22" name="TextBox 21">
                  <a:extLst>
                    <a:ext uri="{FF2B5EF4-FFF2-40B4-BE49-F238E27FC236}">
                      <a16:creationId xmlns:a16="http://schemas.microsoft.com/office/drawing/2014/main" id="{7CF4DD87-79B1-8138-BC30-24107D4CFC57}"/>
                    </a:ext>
                  </a:extLst>
                </p:cNvPr>
                <p:cNvSpPr txBox="1">
                  <a:spLocks noRot="1" noChangeAspect="1" noMove="1" noResize="1" noEditPoints="1" noAdjustHandles="1" noChangeArrowheads="1" noChangeShapeType="1" noTextEdit="1"/>
                </p:cNvSpPr>
                <p:nvPr/>
              </p:nvSpPr>
              <p:spPr>
                <a:xfrm>
                  <a:off x="8361137" y="1721254"/>
                  <a:ext cx="2220770" cy="830997"/>
                </a:xfrm>
                <a:prstGeom prst="rect">
                  <a:avLst/>
                </a:prstGeom>
                <a:blipFill>
                  <a:blip r:embed="rId9"/>
                  <a:stretch>
                    <a:fillRect b="-8029"/>
                  </a:stretch>
                </a:blipFill>
              </p:spPr>
              <p:txBody>
                <a:bodyPr/>
                <a:lstStyle/>
                <a:p>
                  <a:r>
                    <a:rPr lang="en-US">
                      <a:noFill/>
                    </a:rPr>
                    <a:t> </a:t>
                  </a:r>
                </a:p>
              </p:txBody>
            </p:sp>
          </mc:Fallback>
        </mc:AlternateContent>
      </p:grpSp>
      <p:sp>
        <p:nvSpPr>
          <p:cNvPr id="26" name="Title 1">
            <a:extLst>
              <a:ext uri="{FF2B5EF4-FFF2-40B4-BE49-F238E27FC236}">
                <a16:creationId xmlns:a16="http://schemas.microsoft.com/office/drawing/2014/main" id="{1FDA802B-AE72-A080-F7D2-02E69BEED6F0}"/>
              </a:ext>
            </a:extLst>
          </p:cNvPr>
          <p:cNvSpPr>
            <a:spLocks noGrp="1"/>
          </p:cNvSpPr>
          <p:nvPr>
            <p:ph type="title"/>
          </p:nvPr>
        </p:nvSpPr>
        <p:spPr>
          <a:xfrm>
            <a:off x="3249529" y="92822"/>
            <a:ext cx="5692942" cy="475939"/>
          </a:xfrm>
        </p:spPr>
        <p:txBody>
          <a:bodyPr>
            <a:normAutofit/>
          </a:bodyPr>
          <a:lstStyle/>
          <a:p>
            <a:r>
              <a:rPr lang="en-US" sz="2400" dirty="0"/>
              <a:t>Reducing Probability of Failure</a:t>
            </a:r>
            <a:endParaRPr lang="en-US" sz="2400" dirty="0">
              <a:latin typeface="Lato Medium" panose="020F0502020204030203" pitchFamily="34" charset="0"/>
              <a:ea typeface="Lato Medium" panose="020F0502020204030203" pitchFamily="34" charset="0"/>
              <a:cs typeface="Lato Medium" panose="020F0502020204030203"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D0BA42-93F4-3E6E-023F-C397025BFC9A}"/>
                  </a:ext>
                </a:extLst>
              </p:cNvPr>
              <p:cNvSpPr txBox="1"/>
              <p:nvPr/>
            </p:nvSpPr>
            <p:spPr>
              <a:xfrm>
                <a:off x="6691494" y="725275"/>
                <a:ext cx="5374041" cy="923330"/>
              </a:xfrm>
              <a:prstGeom prst="rect">
                <a:avLst/>
              </a:prstGeom>
              <a:solidFill>
                <a:srgbClr val="901340"/>
              </a:solidFill>
              <a:ln>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chemeClr val="bg1"/>
                    </a:solidFill>
                  </a:rPr>
                  <a:t>Assume p = </a:t>
                </a:r>
                <a14:m>
                  <m:oMath xmlns:m="http://schemas.openxmlformats.org/officeDocument/2006/math">
                    <m:sSup>
                      <m:sSupPr>
                        <m:ctrlPr>
                          <a:rPr lang="en-US" sz="1800" i="1" smtClean="0">
                            <a:solidFill>
                              <a:schemeClr val="bg1"/>
                            </a:solidFill>
                            <a:latin typeface="Cambria Math" panose="02040503050406030204" pitchFamily="18" charset="0"/>
                          </a:rPr>
                        </m:ctrlPr>
                      </m:sSupPr>
                      <m:e>
                        <m:func>
                          <m:funcPr>
                            <m:ctrlPr>
                              <a:rPr lang="en-US" sz="1800" i="1">
                                <a:solidFill>
                                  <a:schemeClr val="bg1"/>
                                </a:solidFill>
                                <a:latin typeface="Cambria Math" panose="02040503050406030204" pitchFamily="18" charset="0"/>
                              </a:rPr>
                            </m:ctrlPr>
                          </m:funcPr>
                          <m:fName>
                            <m:r>
                              <a:rPr lang="en-US" sz="180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sin</m:t>
                            </m:r>
                          </m:fName>
                          <m:e>
                            <m:r>
                              <a:rPr lang="en-US" sz="1800" i="1">
                                <a:solidFill>
                                  <a:schemeClr val="bg1"/>
                                </a:solidFill>
                                <a:latin typeface="Cambria Math" panose="02040503050406030204" pitchFamily="18" charset="0"/>
                              </a:rPr>
                              <m:t>𝜃</m:t>
                            </m:r>
                            <m:r>
                              <a:rPr lang="en-US" sz="1800" i="1">
                                <a:solidFill>
                                  <a:schemeClr val="bg1"/>
                                </a:solidFill>
                                <a:latin typeface="Cambria Math" panose="02040503050406030204" pitchFamily="18" charset="0"/>
                              </a:rPr>
                              <m:t>|</m:t>
                            </m:r>
                          </m:e>
                        </m:func>
                      </m:e>
                      <m:sup>
                        <m:r>
                          <a:rPr lang="en-US" sz="1800" i="1">
                            <a:solidFill>
                              <a:schemeClr val="bg1"/>
                            </a:solidFill>
                            <a:latin typeface="Cambria Math" panose="02040503050406030204" pitchFamily="18" charset="0"/>
                          </a:rPr>
                          <m:t>2</m:t>
                        </m:r>
                      </m:sup>
                    </m:sSup>
                  </m:oMath>
                </a14:m>
                <a:endParaRPr lang="en-US" dirty="0">
                  <a:solidFill>
                    <a:schemeClr val="bg1"/>
                  </a:solidFill>
                </a:endParaRPr>
              </a:p>
              <a:p>
                <a:pPr algn="ctr"/>
                <a:r>
                  <a:rPr lang="en-US" dirty="0">
                    <a:solidFill>
                      <a:schemeClr val="bg1"/>
                    </a:solidFill>
                  </a:rPr>
                  <a:t>Probability that bomb will NOT explode while testing </a:t>
                </a:r>
              </a:p>
              <a:p>
                <a:pPr algn="ctr"/>
                <a:r>
                  <a:rPr lang="en-US" dirty="0">
                    <a:solidFill>
                      <a:schemeClr val="bg1"/>
                    </a:solidFill>
                  </a:rPr>
                  <a:t>= </a:t>
                </a:r>
                <a14:m>
                  <m:oMath xmlns:m="http://schemas.openxmlformats.org/officeDocument/2006/math">
                    <m:r>
                      <m:rPr>
                        <m:sty m:val="p"/>
                      </m:rPr>
                      <a:rPr lang="en-US" b="0" i="0" smtClean="0">
                        <a:solidFill>
                          <a:schemeClr val="bg1"/>
                        </a:solidFill>
                        <a:latin typeface="Cambria Math" panose="02040503050406030204" pitchFamily="18" charset="0"/>
                      </a:rPr>
                      <m:t>P</m:t>
                    </m:r>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NE</m:t>
                        </m:r>
                      </m:e>
                    </m:d>
                    <m:r>
                      <a:rPr lang="en-US" b="0" i="0"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𝑡𝑖𝑚𝑒𝑠</m:t>
                    </m:r>
                    <m:r>
                      <a:rPr lang="en-US" b="0" i="1" smtClean="0">
                        <a:solidFill>
                          <a:schemeClr val="bg1"/>
                        </a:solidFill>
                        <a:latin typeface="Cambria Math" panose="02040503050406030204" pitchFamily="18" charset="0"/>
                      </a:rPr>
                      <m:t>= </m:t>
                    </m:r>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𝑞</m:t>
                        </m:r>
                      </m:e>
                      <m:sup>
                        <m:r>
                          <a:rPr lang="en-US" b="0" i="1" smtClean="0">
                            <a:solidFill>
                              <a:schemeClr val="bg1"/>
                            </a:solidFill>
                            <a:latin typeface="Cambria Math" panose="02040503050406030204" pitchFamily="18" charset="0"/>
                          </a:rPr>
                          <m:t>𝑁</m:t>
                        </m:r>
                      </m:sup>
                    </m:sSup>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CBD0BA42-93F4-3E6E-023F-C397025BFC9A}"/>
                  </a:ext>
                </a:extLst>
              </p:cNvPr>
              <p:cNvSpPr txBox="1">
                <a:spLocks noRot="1" noChangeAspect="1" noMove="1" noResize="1" noEditPoints="1" noAdjustHandles="1" noChangeArrowheads="1" noChangeShapeType="1" noTextEdit="1"/>
              </p:cNvSpPr>
              <p:nvPr/>
            </p:nvSpPr>
            <p:spPr>
              <a:xfrm>
                <a:off x="6691494" y="725275"/>
                <a:ext cx="5374041" cy="923330"/>
              </a:xfrm>
              <a:prstGeom prst="rect">
                <a:avLst/>
              </a:prstGeom>
              <a:blipFill>
                <a:blip r:embed="rId10"/>
                <a:stretch>
                  <a:fillRect t="-2614" r="-680" b="-98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97011E-BF72-A521-09D2-712300916176}"/>
                  </a:ext>
                </a:extLst>
              </p:cNvPr>
              <p:cNvSpPr txBox="1"/>
              <p:nvPr/>
            </p:nvSpPr>
            <p:spPr>
              <a:xfrm>
                <a:off x="5395063" y="5045053"/>
                <a:ext cx="5995775" cy="1700145"/>
              </a:xfrm>
              <a:prstGeom prst="rect">
                <a:avLst/>
              </a:prstGeom>
              <a:solidFill>
                <a:srgbClr val="901340"/>
              </a:solidFill>
              <a:ln>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solidFill>
                      <a:schemeClr val="bg1"/>
                    </a:solidFill>
                  </a:rPr>
                  <a:t>Assume p = </a:t>
                </a:r>
                <a14:m>
                  <m:oMath xmlns:m="http://schemas.openxmlformats.org/officeDocument/2006/math">
                    <m:sSup>
                      <m:sSupPr>
                        <m:ctrlPr>
                          <a:rPr lang="en-US" sz="1800" i="1" smtClean="0">
                            <a:solidFill>
                              <a:schemeClr val="bg1"/>
                            </a:solidFill>
                            <a:latin typeface="Cambria Math" panose="02040503050406030204" pitchFamily="18" charset="0"/>
                          </a:rPr>
                        </m:ctrlPr>
                      </m:sSupPr>
                      <m:e>
                        <m:func>
                          <m:funcPr>
                            <m:ctrlPr>
                              <a:rPr lang="en-US" sz="1800" i="1">
                                <a:solidFill>
                                  <a:schemeClr val="bg1"/>
                                </a:solidFill>
                                <a:latin typeface="Cambria Math" panose="02040503050406030204" pitchFamily="18" charset="0"/>
                              </a:rPr>
                            </m:ctrlPr>
                          </m:funcPr>
                          <m:fName>
                            <m:r>
                              <a:rPr lang="en-US" sz="180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sin</m:t>
                            </m:r>
                          </m:fName>
                          <m:e>
                            <m:r>
                              <a:rPr lang="en-US" sz="1800" i="1">
                                <a:solidFill>
                                  <a:schemeClr val="bg1"/>
                                </a:solidFill>
                                <a:latin typeface="Cambria Math" panose="02040503050406030204" pitchFamily="18" charset="0"/>
                              </a:rPr>
                              <m:t>𝜃</m:t>
                            </m:r>
                            <m:r>
                              <a:rPr lang="en-US" sz="1800" i="1">
                                <a:solidFill>
                                  <a:schemeClr val="bg1"/>
                                </a:solidFill>
                                <a:latin typeface="Cambria Math" panose="02040503050406030204" pitchFamily="18" charset="0"/>
                              </a:rPr>
                              <m:t>|</m:t>
                            </m:r>
                          </m:e>
                        </m:func>
                      </m:e>
                      <m:sup>
                        <m:r>
                          <a:rPr lang="en-US" sz="1800" i="1">
                            <a:solidFill>
                              <a:schemeClr val="bg1"/>
                            </a:solidFill>
                            <a:latin typeface="Cambria Math" panose="02040503050406030204" pitchFamily="18" charset="0"/>
                          </a:rPr>
                          <m:t>2</m:t>
                        </m:r>
                      </m:sup>
                    </m:sSup>
                  </m:oMath>
                </a14:m>
                <a:endParaRPr lang="en-US" dirty="0">
                  <a:solidFill>
                    <a:schemeClr val="bg1"/>
                  </a:solidFill>
                </a:endParaRPr>
              </a:p>
              <a:p>
                <a:r>
                  <a:rPr lang="en-US" dirty="0">
                    <a:solidFill>
                      <a:schemeClr val="bg1"/>
                    </a:solidFill>
                  </a:rPr>
                  <a:t>Probability that bomb will explode while testing</a:t>
                </a:r>
                <a:endParaRPr lang="en-US" b="0" i="0" dirty="0">
                  <a:solidFill>
                    <a:schemeClr val="bg1"/>
                  </a:solidFill>
                  <a:latin typeface="Cambria Math" panose="02040503050406030204" pitchFamily="18" charset="0"/>
                </a:endParaRPr>
              </a:p>
              <a:p>
                <a:r>
                  <a:rPr lang="en-US" b="0" i="1"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𝑝</m:t>
                        </m:r>
                      </m:e>
                    </m:d>
                    <m:r>
                      <a:rPr lang="en-US" i="1">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𝑝</m:t>
                            </m:r>
                          </m:e>
                        </m:d>
                      </m:e>
                      <m:sup>
                        <m:r>
                          <a:rPr lang="en-US" b="0" i="1" smtClean="0">
                            <a:solidFill>
                              <a:schemeClr val="bg1"/>
                            </a:solidFill>
                            <a:latin typeface="Cambria Math" panose="02040503050406030204" pitchFamily="18" charset="0"/>
                          </a:rPr>
                          <m:t>2</m:t>
                        </m:r>
                      </m:sup>
                    </m:sSup>
                    <m:r>
                      <a:rPr lang="en-US" i="1">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𝑝</m:t>
                        </m:r>
                        <m:r>
                          <a:rPr lang="en-US" i="1">
                            <a:solidFill>
                              <a:schemeClr val="bg1"/>
                            </a:solidFill>
                            <a:latin typeface="Cambria Math" panose="02040503050406030204" pitchFamily="18" charset="0"/>
                          </a:rPr>
                          <m:t>)</m:t>
                        </m:r>
                      </m:e>
                      <m:sup>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−1</m:t>
                        </m:r>
                      </m:sup>
                    </m:sSup>
                    <m:r>
                      <a:rPr lang="en-US" i="1">
                        <a:solidFill>
                          <a:schemeClr val="bg1"/>
                        </a:solidFill>
                        <a:latin typeface="Cambria Math" panose="02040503050406030204" pitchFamily="18" charset="0"/>
                      </a:rPr>
                      <m:t>𝑝</m:t>
                    </m:r>
                  </m:oMath>
                </a14:m>
                <a:endParaRPr lang="en-US" i="1" dirty="0">
                  <a:solidFill>
                    <a:schemeClr val="bg1"/>
                  </a:solidFill>
                </a:endParaRPr>
              </a:p>
              <a:p>
                <a14:m>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(1+ </m:t>
                    </m:r>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𝑞</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𝑞</m:t>
                        </m:r>
                      </m:e>
                      <m:sup>
                        <m:r>
                          <a:rPr lang="en-US" b="0" i="1" smtClean="0">
                            <a:solidFill>
                              <a:schemeClr val="bg1"/>
                            </a:solidFill>
                            <a:latin typeface="Cambria Math" panose="02040503050406030204" pitchFamily="18" charset="0"/>
                          </a:rPr>
                          <m:t>3</m:t>
                        </m:r>
                      </m:sup>
                    </m:sSup>
                    <m:r>
                      <a:rPr lang="en-US" i="1">
                        <a:solidFill>
                          <a:schemeClr val="bg1"/>
                        </a:solidFill>
                        <a:latin typeface="Cambria Math" panose="02040503050406030204" pitchFamily="18" charset="0"/>
                      </a:rPr>
                      <m:t>+</m:t>
                    </m:r>
                  </m:oMath>
                </a14:m>
                <a:r>
                  <a:rPr lang="en-US" i="1" dirty="0">
                    <a:solidFill>
                      <a:schemeClr val="bg1"/>
                    </a:solidFill>
                  </a:rPr>
                  <a:t> </a:t>
                </a:r>
                <a14:m>
                  <m:oMath xmlns:m="http://schemas.openxmlformats.org/officeDocument/2006/math">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𝑞</m:t>
                        </m:r>
                      </m:e>
                      <m:sup>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−1</m:t>
                        </m:r>
                      </m:sup>
                    </m:sSup>
                    <m:r>
                      <a:rPr lang="en-US" b="0" i="1" smtClean="0">
                        <a:solidFill>
                          <a:schemeClr val="bg1"/>
                        </a:solidFill>
                        <a:latin typeface="Cambria Math" panose="02040503050406030204" pitchFamily="18" charset="0"/>
                      </a:rPr>
                      <m:t>)</m:t>
                    </m:r>
                  </m:oMath>
                </a14:m>
                <a:endParaRPr lang="en-US" b="0" i="1" dirty="0">
                  <a:solidFill>
                    <a:schemeClr val="bg1"/>
                  </a:solidFill>
                  <a:latin typeface="Cambria Math" panose="02040503050406030204" pitchFamily="18" charset="0"/>
                </a:endParaRPr>
              </a:p>
              <a:p>
                <a:r>
                  <a:rPr lang="en-US" i="1" dirty="0">
                    <a:solidFill>
                      <a:schemeClr val="bg1"/>
                    </a:solidFill>
                    <a:latin typeface="Cambria Math" panose="02040503050406030204" pitchFamily="18" charset="0"/>
                  </a:rPr>
                  <a:t>=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 (1−</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𝑞</m:t>
                            </m:r>
                          </m:e>
                          <m:sup>
                            <m:r>
                              <a:rPr lang="en-US" b="0" i="1" smtClean="0">
                                <a:solidFill>
                                  <a:schemeClr val="bg1"/>
                                </a:solidFill>
                                <a:latin typeface="Cambria Math" panose="02040503050406030204" pitchFamily="18" charset="0"/>
                              </a:rPr>
                              <m:t>𝑁</m:t>
                            </m:r>
                          </m:sup>
                        </m:sSup>
                        <m:r>
                          <a:rPr lang="en-US" b="0" i="1" smtClean="0">
                            <a:solidFill>
                              <a:schemeClr val="bg1"/>
                            </a:solidFill>
                            <a:latin typeface="Cambria Math" panose="02040503050406030204" pitchFamily="18" charset="0"/>
                          </a:rPr>
                          <m:t>)</m:t>
                        </m:r>
                      </m:num>
                      <m:den>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m:t>
                        </m:r>
                      </m:den>
                    </m:f>
                  </m:oMath>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5B97011E-BF72-A521-09D2-712300916176}"/>
                  </a:ext>
                </a:extLst>
              </p:cNvPr>
              <p:cNvSpPr txBox="1">
                <a:spLocks noRot="1" noChangeAspect="1" noMove="1" noResize="1" noEditPoints="1" noAdjustHandles="1" noChangeArrowheads="1" noChangeShapeType="1" noTextEdit="1"/>
              </p:cNvSpPr>
              <p:nvPr/>
            </p:nvSpPr>
            <p:spPr>
              <a:xfrm>
                <a:off x="5395063" y="5045053"/>
                <a:ext cx="5995775" cy="1700145"/>
              </a:xfrm>
              <a:prstGeom prst="rect">
                <a:avLst/>
              </a:prstGeom>
              <a:blipFill>
                <a:blip r:embed="rId11"/>
                <a:stretch>
                  <a:fillRect l="-710" t="-142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86610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955FA-FD91-F823-1F03-2126CBD1C3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9C4F15-222F-BB04-3C61-15392C08D1F0}"/>
              </a:ext>
            </a:extLst>
          </p:cNvPr>
          <p:cNvSpPr>
            <a:spLocks noGrp="1"/>
          </p:cNvSpPr>
          <p:nvPr>
            <p:ph type="ctrTitle"/>
          </p:nvPr>
        </p:nvSpPr>
        <p:spPr/>
        <p:txBody>
          <a:bodyPr/>
          <a:lstStyle/>
          <a:p>
            <a:r>
              <a:rPr lang="en-US" dirty="0"/>
              <a:t>Problem Statement</a:t>
            </a:r>
          </a:p>
        </p:txBody>
      </p:sp>
      <p:sp>
        <p:nvSpPr>
          <p:cNvPr id="6" name="Subtitle 5">
            <a:extLst>
              <a:ext uri="{FF2B5EF4-FFF2-40B4-BE49-F238E27FC236}">
                <a16:creationId xmlns:a16="http://schemas.microsoft.com/office/drawing/2014/main" id="{58DC9D49-F861-A03D-E64A-C7C12D1600E7}"/>
              </a:ext>
            </a:extLst>
          </p:cNvPr>
          <p:cNvSpPr>
            <a:spLocks noGrp="1"/>
          </p:cNvSpPr>
          <p:nvPr>
            <p:ph type="subTitle" idx="1"/>
          </p:nvPr>
        </p:nvSpPr>
        <p:spPr>
          <a:xfrm>
            <a:off x="1524000" y="3429000"/>
            <a:ext cx="9144000" cy="1655762"/>
          </a:xfrm>
        </p:spPr>
        <p:txBody>
          <a:bodyPr/>
          <a:lstStyle/>
          <a:p>
            <a:r>
              <a:rPr lang="en-US" dirty="0">
                <a:solidFill>
                  <a:srgbClr val="397B5D"/>
                </a:solidFill>
              </a:rPr>
              <a:t>Understanding the Question.</a:t>
            </a:r>
          </a:p>
        </p:txBody>
      </p:sp>
    </p:spTree>
    <p:extLst>
      <p:ext uri="{BB962C8B-B14F-4D97-AF65-F5344CB8AC3E}">
        <p14:creationId xmlns:p14="http://schemas.microsoft.com/office/powerpoint/2010/main" val="4075251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he Battleship Bet - by Geoff Engelstein - GameTek">
            <a:extLst>
              <a:ext uri="{FF2B5EF4-FFF2-40B4-BE49-F238E27FC236}">
                <a16:creationId xmlns:a16="http://schemas.microsoft.com/office/drawing/2014/main" id="{02E8E2A4-291F-5D7C-6049-6B8A27A3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746" y="1190819"/>
            <a:ext cx="4376587" cy="437658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Title 6">
            <a:extLst>
              <a:ext uri="{FF2B5EF4-FFF2-40B4-BE49-F238E27FC236}">
                <a16:creationId xmlns:a16="http://schemas.microsoft.com/office/drawing/2014/main" id="{C9E2BA23-631B-9249-754A-29A4312E4347}"/>
              </a:ext>
            </a:extLst>
          </p:cNvPr>
          <p:cNvSpPr>
            <a:spLocks noGrp="1"/>
          </p:cNvSpPr>
          <p:nvPr>
            <p:ph type="title"/>
          </p:nvPr>
        </p:nvSpPr>
        <p:spPr>
          <a:xfrm>
            <a:off x="3249529" y="0"/>
            <a:ext cx="5692942" cy="735764"/>
          </a:xfrm>
        </p:spPr>
        <p:txBody>
          <a:bodyPr/>
          <a:lstStyle/>
          <a:p>
            <a:r>
              <a:rPr lang="en-US" dirty="0"/>
              <a:t>A Game of Battleship</a:t>
            </a:r>
          </a:p>
        </p:txBody>
      </p:sp>
      <p:grpSp>
        <p:nvGrpSpPr>
          <p:cNvPr id="17" name="Group 16">
            <a:extLst>
              <a:ext uri="{FF2B5EF4-FFF2-40B4-BE49-F238E27FC236}">
                <a16:creationId xmlns:a16="http://schemas.microsoft.com/office/drawing/2014/main" id="{FE22BA1B-596F-D399-BC59-9C594FEC84B7}"/>
              </a:ext>
            </a:extLst>
          </p:cNvPr>
          <p:cNvGrpSpPr/>
          <p:nvPr/>
        </p:nvGrpSpPr>
        <p:grpSpPr>
          <a:xfrm>
            <a:off x="657230" y="1440120"/>
            <a:ext cx="6482479" cy="3508654"/>
            <a:chOff x="583339" y="1440120"/>
            <a:chExt cx="6482479" cy="3508654"/>
          </a:xfrm>
        </p:grpSpPr>
        <p:grpSp>
          <p:nvGrpSpPr>
            <p:cNvPr id="16" name="Group 15">
              <a:extLst>
                <a:ext uri="{FF2B5EF4-FFF2-40B4-BE49-F238E27FC236}">
                  <a16:creationId xmlns:a16="http://schemas.microsoft.com/office/drawing/2014/main" id="{50B6FD1A-6F69-5E2E-9D13-FC0F06D62385}"/>
                </a:ext>
              </a:extLst>
            </p:cNvPr>
            <p:cNvGrpSpPr/>
            <p:nvPr/>
          </p:nvGrpSpPr>
          <p:grpSpPr>
            <a:xfrm>
              <a:off x="583339" y="1440120"/>
              <a:ext cx="6482479" cy="1569661"/>
              <a:chOff x="583339" y="1440120"/>
              <a:chExt cx="6482479" cy="1569661"/>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3C8D67-2F14-D568-55E2-F7BBD8DD2B36}"/>
                      </a:ext>
                    </a:extLst>
                  </p:cNvPr>
                  <p:cNvSpPr txBox="1"/>
                  <p:nvPr/>
                </p:nvSpPr>
                <p:spPr>
                  <a:xfrm>
                    <a:off x="583339" y="1809452"/>
                    <a:ext cx="6482479" cy="1200329"/>
                  </a:xfrm>
                  <a:prstGeom prst="rect">
                    <a:avLst/>
                  </a:prstGeom>
                  <a:noFill/>
                </p:spPr>
                <p:txBody>
                  <a:bodyPr wrap="square">
                    <a:spAutoFit/>
                  </a:bodyPr>
                  <a:lstStyle/>
                  <a:p>
                    <a:pPr marL="342900" indent="-342900">
                      <a:buFont typeface="+mj-lt"/>
                      <a:buAutoNum type="arabicPeriod"/>
                    </a:pPr>
                    <a:r>
                      <a:rPr lang="en-US" sz="1800" dirty="0"/>
                      <a:t>Battleship is a 2-Player game where each player secretly arranges ships </a:t>
                    </a:r>
                    <a:r>
                      <a:rPr lang="en-US" dirty="0"/>
                      <a:t>on a </a:t>
                    </a:r>
                    <a14:m>
                      <m:oMath xmlns:m="http://schemas.openxmlformats.org/officeDocument/2006/math">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grid.</a:t>
                    </a:r>
                  </a:p>
                  <a:p>
                    <a:pPr marL="342900" indent="-342900">
                      <a:buFont typeface="+mj-lt"/>
                      <a:buAutoNum type="arabicPeriod"/>
                    </a:pPr>
                    <a:r>
                      <a:rPr lang="en-US" sz="1800" dirty="0"/>
                      <a:t>Ships are placed vertically or horizontally </a:t>
                    </a:r>
                    <a:r>
                      <a:rPr lang="en-US" sz="1800" b="1" dirty="0"/>
                      <a:t>without any overlap.</a:t>
                    </a:r>
                    <a:endParaRPr lang="en-US" sz="1800" dirty="0"/>
                  </a:p>
                </p:txBody>
              </p:sp>
            </mc:Choice>
            <mc:Fallback xmlns="">
              <p:sp>
                <p:nvSpPr>
                  <p:cNvPr id="10" name="TextBox 9">
                    <a:extLst>
                      <a:ext uri="{FF2B5EF4-FFF2-40B4-BE49-F238E27FC236}">
                        <a16:creationId xmlns:a16="http://schemas.microsoft.com/office/drawing/2014/main" id="{0E3C8D67-2F14-D568-55E2-F7BBD8DD2B36}"/>
                      </a:ext>
                    </a:extLst>
                  </p:cNvPr>
                  <p:cNvSpPr txBox="1">
                    <a:spLocks noRot="1" noChangeAspect="1" noMove="1" noResize="1" noEditPoints="1" noAdjustHandles="1" noChangeArrowheads="1" noChangeShapeType="1" noTextEdit="1"/>
                  </p:cNvSpPr>
                  <p:nvPr/>
                </p:nvSpPr>
                <p:spPr>
                  <a:xfrm>
                    <a:off x="583339" y="1809452"/>
                    <a:ext cx="6482479" cy="1200329"/>
                  </a:xfrm>
                  <a:prstGeom prst="rect">
                    <a:avLst/>
                  </a:prstGeom>
                  <a:blipFill>
                    <a:blip r:embed="rId3"/>
                    <a:stretch>
                      <a:fillRect l="-847" t="-3046" b="-761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C18F80B-55DD-95DC-7CF8-799FBFA14D1B}"/>
                  </a:ext>
                </a:extLst>
              </p:cNvPr>
              <p:cNvSpPr txBox="1"/>
              <p:nvPr/>
            </p:nvSpPr>
            <p:spPr>
              <a:xfrm>
                <a:off x="583339" y="1440120"/>
                <a:ext cx="1825817" cy="369332"/>
              </a:xfrm>
              <a:prstGeom prst="rect">
                <a:avLst/>
              </a:prstGeom>
              <a:solidFill>
                <a:srgbClr val="901340"/>
              </a:solidFill>
            </p:spPr>
            <p:txBody>
              <a:bodyPr wrap="square">
                <a:spAutoFit/>
              </a:bodyPr>
              <a:lstStyle/>
              <a:p>
                <a:pPr algn="ctr"/>
                <a:r>
                  <a:rPr lang="en-US" b="1" dirty="0">
                    <a:solidFill>
                      <a:schemeClr val="bg1"/>
                    </a:solidFill>
                  </a:rPr>
                  <a:t>Game Set Up </a:t>
                </a:r>
              </a:p>
            </p:txBody>
          </p:sp>
        </p:grpSp>
        <p:grpSp>
          <p:nvGrpSpPr>
            <p:cNvPr id="14" name="Group 13">
              <a:extLst>
                <a:ext uri="{FF2B5EF4-FFF2-40B4-BE49-F238E27FC236}">
                  <a16:creationId xmlns:a16="http://schemas.microsoft.com/office/drawing/2014/main" id="{87EECA76-A95E-5D63-74A8-94E740B21F80}"/>
                </a:ext>
              </a:extLst>
            </p:cNvPr>
            <p:cNvGrpSpPr/>
            <p:nvPr/>
          </p:nvGrpSpPr>
          <p:grpSpPr>
            <a:xfrm>
              <a:off x="583339" y="3379113"/>
              <a:ext cx="6482479" cy="1569661"/>
              <a:chOff x="583339" y="2879248"/>
              <a:chExt cx="6722625" cy="1569661"/>
            </a:xfrm>
          </p:grpSpPr>
          <p:sp>
            <p:nvSpPr>
              <p:cNvPr id="12" name="TextBox 11">
                <a:extLst>
                  <a:ext uri="{FF2B5EF4-FFF2-40B4-BE49-F238E27FC236}">
                    <a16:creationId xmlns:a16="http://schemas.microsoft.com/office/drawing/2014/main" id="{FEFDEDDC-6099-CBA7-E7C6-BC656E763E4D}"/>
                  </a:ext>
                </a:extLst>
              </p:cNvPr>
              <p:cNvSpPr txBox="1"/>
              <p:nvPr/>
            </p:nvSpPr>
            <p:spPr>
              <a:xfrm>
                <a:off x="583339" y="2879248"/>
                <a:ext cx="1893455" cy="369332"/>
              </a:xfrm>
              <a:prstGeom prst="rect">
                <a:avLst/>
              </a:prstGeom>
              <a:solidFill>
                <a:srgbClr val="901340"/>
              </a:solidFill>
            </p:spPr>
            <p:txBody>
              <a:bodyPr wrap="square">
                <a:spAutoFit/>
              </a:bodyPr>
              <a:lstStyle/>
              <a:p>
                <a:pPr algn="ctr"/>
                <a:r>
                  <a:rPr lang="en-US" b="1" dirty="0">
                    <a:solidFill>
                      <a:schemeClr val="bg1"/>
                    </a:solidFill>
                  </a:rPr>
                  <a:t>Gameplay</a:t>
                </a:r>
              </a:p>
            </p:txBody>
          </p:sp>
          <p:sp>
            <p:nvSpPr>
              <p:cNvPr id="13" name="TextBox 12">
                <a:extLst>
                  <a:ext uri="{FF2B5EF4-FFF2-40B4-BE49-F238E27FC236}">
                    <a16:creationId xmlns:a16="http://schemas.microsoft.com/office/drawing/2014/main" id="{4B2F0F2B-977B-DE3C-8057-C2B8C03B8004}"/>
                  </a:ext>
                </a:extLst>
              </p:cNvPr>
              <p:cNvSpPr txBox="1"/>
              <p:nvPr/>
            </p:nvSpPr>
            <p:spPr>
              <a:xfrm>
                <a:off x="583339" y="3248580"/>
                <a:ext cx="6722625" cy="1200329"/>
              </a:xfrm>
              <a:prstGeom prst="rect">
                <a:avLst/>
              </a:prstGeom>
              <a:noFill/>
            </p:spPr>
            <p:txBody>
              <a:bodyPr wrap="square">
                <a:spAutoFit/>
              </a:bodyPr>
              <a:lstStyle/>
              <a:p>
                <a:pPr marL="342900" indent="-342900">
                  <a:buFont typeface="+mj-lt"/>
                  <a:buAutoNum type="arabicPeriod"/>
                </a:pPr>
                <a:r>
                  <a:rPr lang="en-US" sz="1800" dirty="0"/>
                  <a:t>Players take turns calling out grid coordinates (ex. B7). </a:t>
                </a:r>
                <a:endParaRPr lang="en-US" b="1" dirty="0"/>
              </a:p>
              <a:p>
                <a:pPr marL="342900" indent="-342900">
                  <a:buFont typeface="+mj-lt"/>
                  <a:buAutoNum type="arabicPeriod"/>
                </a:pPr>
                <a:r>
                  <a:rPr lang="en-US" dirty="0"/>
                  <a:t>If there is a portion of the opponents ship on that coordinate, they must callout ‘</a:t>
                </a:r>
                <a:r>
                  <a:rPr lang="en-US" b="1" dirty="0"/>
                  <a:t>Hit</a:t>
                </a:r>
                <a:r>
                  <a:rPr lang="en-US" dirty="0"/>
                  <a:t>’.</a:t>
                </a:r>
              </a:p>
              <a:p>
                <a:pPr marL="342900" indent="-342900">
                  <a:buFont typeface="+mj-lt"/>
                  <a:buAutoNum type="arabicPeriod"/>
                </a:pPr>
                <a:r>
                  <a:rPr lang="en-US" dirty="0"/>
                  <a:t>If not they callout ‘</a:t>
                </a:r>
                <a:r>
                  <a:rPr lang="en-US" b="1" dirty="0"/>
                  <a:t>Miss</a:t>
                </a:r>
                <a:r>
                  <a:rPr lang="en-US" dirty="0"/>
                  <a:t>’.</a:t>
                </a:r>
              </a:p>
            </p:txBody>
          </p:sp>
        </p:grpSp>
      </p:grpSp>
    </p:spTree>
    <p:extLst>
      <p:ext uri="{BB962C8B-B14F-4D97-AF65-F5344CB8AC3E}">
        <p14:creationId xmlns:p14="http://schemas.microsoft.com/office/powerpoint/2010/main" val="99264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8013D-6EFE-3B65-389F-8995F93D5452}"/>
              </a:ext>
            </a:extLst>
          </p:cNvPr>
          <p:cNvPicPr>
            <a:picLocks noChangeAspect="1"/>
          </p:cNvPicPr>
          <p:nvPr/>
        </p:nvPicPr>
        <p:blipFill>
          <a:blip r:embed="rId2"/>
          <a:stretch>
            <a:fillRect/>
          </a:stretch>
        </p:blipFill>
        <p:spPr>
          <a:xfrm>
            <a:off x="458735" y="1355404"/>
            <a:ext cx="11274530" cy="4147192"/>
          </a:xfrm>
          <a:prstGeom prst="rect">
            <a:avLst/>
          </a:prstGeom>
          <a:ln w="19050">
            <a:solidFill>
              <a:schemeClr val="tx1"/>
            </a:solidFill>
          </a:ln>
        </p:spPr>
      </p:pic>
      <p:sp>
        <p:nvSpPr>
          <p:cNvPr id="6" name="Title 6">
            <a:extLst>
              <a:ext uri="{FF2B5EF4-FFF2-40B4-BE49-F238E27FC236}">
                <a16:creationId xmlns:a16="http://schemas.microsoft.com/office/drawing/2014/main" id="{5B9BA327-7B43-02C3-BBE6-73C8553D4E90}"/>
              </a:ext>
            </a:extLst>
          </p:cNvPr>
          <p:cNvSpPr>
            <a:spLocks noGrp="1"/>
          </p:cNvSpPr>
          <p:nvPr>
            <p:ph type="title"/>
          </p:nvPr>
        </p:nvSpPr>
        <p:spPr>
          <a:xfrm>
            <a:off x="3249529" y="0"/>
            <a:ext cx="5692942" cy="735764"/>
          </a:xfrm>
        </p:spPr>
        <p:txBody>
          <a:bodyPr/>
          <a:lstStyle/>
          <a:p>
            <a:r>
              <a:rPr lang="en-US" dirty="0"/>
              <a:t>Quantum V/S Classical</a:t>
            </a:r>
          </a:p>
        </p:txBody>
      </p:sp>
    </p:spTree>
    <p:extLst>
      <p:ext uri="{BB962C8B-B14F-4D97-AF65-F5344CB8AC3E}">
        <p14:creationId xmlns:p14="http://schemas.microsoft.com/office/powerpoint/2010/main" val="1337459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70D3015-EF2D-0679-997B-FB04152A399E}"/>
              </a:ext>
            </a:extLst>
          </p:cNvPr>
          <p:cNvSpPr>
            <a:spLocks noGrp="1"/>
          </p:cNvSpPr>
          <p:nvPr>
            <p:ph type="title"/>
          </p:nvPr>
        </p:nvSpPr>
        <p:spPr>
          <a:xfrm>
            <a:off x="3249529" y="0"/>
            <a:ext cx="5692942" cy="735764"/>
          </a:xfrm>
        </p:spPr>
        <p:txBody>
          <a:bodyPr/>
          <a:lstStyle/>
          <a:p>
            <a:r>
              <a:rPr lang="en-US" dirty="0"/>
              <a:t>Deliverables &amp; Criteria</a:t>
            </a:r>
          </a:p>
        </p:txBody>
      </p:sp>
      <p:grpSp>
        <p:nvGrpSpPr>
          <p:cNvPr id="12" name="Group 11">
            <a:extLst>
              <a:ext uri="{FF2B5EF4-FFF2-40B4-BE49-F238E27FC236}">
                <a16:creationId xmlns:a16="http://schemas.microsoft.com/office/drawing/2014/main" id="{3A176194-B4EA-7787-E674-BC45C3B99CE6}"/>
              </a:ext>
            </a:extLst>
          </p:cNvPr>
          <p:cNvGrpSpPr/>
          <p:nvPr/>
        </p:nvGrpSpPr>
        <p:grpSpPr>
          <a:xfrm>
            <a:off x="694175" y="1440120"/>
            <a:ext cx="6482479" cy="1292662"/>
            <a:chOff x="694175" y="1440120"/>
            <a:chExt cx="6482479" cy="1292662"/>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B5019BE-8A9B-D67F-DC0C-4E1F006EEB33}"/>
                    </a:ext>
                  </a:extLst>
                </p:cNvPr>
                <p:cNvSpPr txBox="1"/>
                <p:nvPr/>
              </p:nvSpPr>
              <p:spPr>
                <a:xfrm>
                  <a:off x="694175" y="1809452"/>
                  <a:ext cx="6482479" cy="923330"/>
                </a:xfrm>
                <a:prstGeom prst="rect">
                  <a:avLst/>
                </a:prstGeom>
                <a:noFill/>
              </p:spPr>
              <p:txBody>
                <a:bodyPr wrap="square">
                  <a:spAutoFit/>
                </a:bodyPr>
                <a:lstStyle/>
                <a:p>
                  <a:pPr marL="342900" indent="-342900">
                    <a:buFont typeface="+mj-lt"/>
                    <a:buAutoNum type="arabicPeriod"/>
                  </a:pPr>
                  <a:r>
                    <a:rPr lang="en-US" sz="1800" dirty="0"/>
                    <a:t>Develop an optimal measurement scheme to find the shi</a:t>
                  </a:r>
                  <a:r>
                    <a:rPr lang="en-US" dirty="0"/>
                    <a:t>ps </a:t>
                  </a:r>
                </a:p>
                <a:p>
                  <a:pPr marL="342900" indent="-342900">
                    <a:buFont typeface="+mj-lt"/>
                    <a:buAutoNum type="arabicPeriod"/>
                  </a:pPr>
                  <a:r>
                    <a:rPr lang="en-US" sz="1800" dirty="0"/>
                    <a:t>Write the code to accept a grid of ships (</a:t>
                  </a:r>
                  <a14:m>
                    <m:oMath xmlns:m="http://schemas.openxmlformats.org/officeDocument/2006/math">
                      <m:r>
                        <a:rPr lang="en-US" sz="1800" b="0" i="1" smtClean="0">
                          <a:latin typeface="Cambria Math" panose="02040503050406030204" pitchFamily="18" charset="0"/>
                        </a:rPr>
                        <m:t>5×5</m:t>
                      </m:r>
                    </m:oMath>
                  </a14:m>
                  <a:r>
                    <a:rPr lang="en-US" sz="1800" dirty="0"/>
                    <a:t>)  and returns the battleship score outlined below.</a:t>
                  </a:r>
                </a:p>
              </p:txBody>
            </p:sp>
          </mc:Choice>
          <mc:Fallback>
            <p:sp>
              <p:nvSpPr>
                <p:cNvPr id="7" name="TextBox 6">
                  <a:extLst>
                    <a:ext uri="{FF2B5EF4-FFF2-40B4-BE49-F238E27FC236}">
                      <a16:creationId xmlns:a16="http://schemas.microsoft.com/office/drawing/2014/main" id="{FB5019BE-8A9B-D67F-DC0C-4E1F006EEB33}"/>
                    </a:ext>
                  </a:extLst>
                </p:cNvPr>
                <p:cNvSpPr txBox="1">
                  <a:spLocks noRot="1" noChangeAspect="1" noMove="1" noResize="1" noEditPoints="1" noAdjustHandles="1" noChangeArrowheads="1" noChangeShapeType="1" noTextEdit="1"/>
                </p:cNvSpPr>
                <p:nvPr/>
              </p:nvSpPr>
              <p:spPr>
                <a:xfrm>
                  <a:off x="694175" y="1809452"/>
                  <a:ext cx="6482479" cy="923330"/>
                </a:xfrm>
                <a:prstGeom prst="rect">
                  <a:avLst/>
                </a:prstGeom>
                <a:blipFill>
                  <a:blip r:embed="rId2"/>
                  <a:stretch>
                    <a:fillRect l="-783" t="-2703" b="-945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4803922-047E-8842-14BE-A9EC9592F188}"/>
                </a:ext>
              </a:extLst>
            </p:cNvPr>
            <p:cNvSpPr txBox="1"/>
            <p:nvPr/>
          </p:nvSpPr>
          <p:spPr>
            <a:xfrm>
              <a:off x="694175" y="1440120"/>
              <a:ext cx="1825817" cy="369332"/>
            </a:xfrm>
            <a:prstGeom prst="rect">
              <a:avLst/>
            </a:prstGeom>
            <a:solidFill>
              <a:srgbClr val="901340"/>
            </a:solidFill>
          </p:spPr>
          <p:txBody>
            <a:bodyPr wrap="square">
              <a:spAutoFit/>
            </a:bodyPr>
            <a:lstStyle/>
            <a:p>
              <a:pPr algn="ctr"/>
              <a:r>
                <a:rPr lang="en-US" b="1" dirty="0">
                  <a:solidFill>
                    <a:schemeClr val="bg1"/>
                  </a:solidFill>
                </a:rPr>
                <a:t>Deliverables</a:t>
              </a:r>
            </a:p>
          </p:txBody>
        </p:sp>
      </p:grpSp>
      <p:grpSp>
        <p:nvGrpSpPr>
          <p:cNvPr id="11" name="Group 10">
            <a:extLst>
              <a:ext uri="{FF2B5EF4-FFF2-40B4-BE49-F238E27FC236}">
                <a16:creationId xmlns:a16="http://schemas.microsoft.com/office/drawing/2014/main" id="{27928070-5716-3F4C-E01F-A394BA3F00AD}"/>
              </a:ext>
            </a:extLst>
          </p:cNvPr>
          <p:cNvGrpSpPr/>
          <p:nvPr/>
        </p:nvGrpSpPr>
        <p:grpSpPr>
          <a:xfrm>
            <a:off x="694175" y="3784164"/>
            <a:ext cx="6482479" cy="895053"/>
            <a:chOff x="694175" y="4044775"/>
            <a:chExt cx="6482479" cy="89505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4D4911-B378-6973-5506-5025AE064798}"/>
                    </a:ext>
                  </a:extLst>
                </p:cNvPr>
                <p:cNvSpPr txBox="1"/>
                <p:nvPr/>
              </p:nvSpPr>
              <p:spPr>
                <a:xfrm>
                  <a:off x="694175" y="4414107"/>
                  <a:ext cx="6482479" cy="525721"/>
                </a:xfrm>
                <a:prstGeom prst="rect">
                  <a:avLst/>
                </a:prstGeom>
                <a:noFill/>
              </p:spPr>
              <p:txBody>
                <a:bodyPr wrap="square">
                  <a:spAutoFit/>
                </a:bodyPr>
                <a:lstStyle/>
                <a:p>
                  <a:pPr marL="342900" indent="-342900">
                    <a:buFont typeface="+mj-lt"/>
                    <a:buAutoNum type="arabicPeriod"/>
                  </a:pPr>
                  <a:r>
                    <a:rPr lang="en-US" sz="1800" b="1" dirty="0"/>
                    <a:t>Battleship Score: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 </m:t>
                          </m:r>
                          <m:r>
                            <a:rPr lang="en-US" sz="1800" b="0" i="1" smtClean="0">
                              <a:latin typeface="Cambria Math" panose="02040503050406030204" pitchFamily="18" charset="0"/>
                            </a:rPr>
                            <m:t>𝐷𝑒𝑡𝑒𝑐𝑡𝑖𝑜𝑛</m:t>
                          </m:r>
                        </m:num>
                        <m:den>
                          <m:r>
                            <a:rPr lang="en-US" sz="1800" b="0" i="1" smtClean="0">
                              <a:latin typeface="Cambria Math" panose="02040503050406030204" pitchFamily="18" charset="0"/>
                            </a:rPr>
                            <m:t># </m:t>
                          </m:r>
                          <m:r>
                            <a:rPr lang="en-US" sz="1800" b="0" i="1" smtClean="0">
                              <a:latin typeface="Cambria Math" panose="02040503050406030204" pitchFamily="18" charset="0"/>
                            </a:rPr>
                            <m:t>𝐸𝑥𝑝𝑙𝑜𝑠𝑖𝑜𝑛</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 </m:t>
                          </m:r>
                          <m:r>
                            <a:rPr lang="en-US" sz="1800" b="0" i="1" smtClean="0">
                              <a:latin typeface="Cambria Math" panose="02040503050406030204" pitchFamily="18" charset="0"/>
                            </a:rPr>
                            <m:t>𝑀𝑒𝑎𝑠𝑢𝑟𝑒𝑚𝑒𝑛𝑡</m:t>
                          </m:r>
                        </m:num>
                        <m:den>
                          <m:r>
                            <a:rPr lang="en-US" sz="1800" b="0" i="1" smtClean="0">
                              <a:latin typeface="Cambria Math" panose="02040503050406030204" pitchFamily="18" charset="0"/>
                            </a:rPr>
                            <m:t># </m:t>
                          </m:r>
                          <m:r>
                            <a:rPr lang="en-US" sz="1800" b="0" i="1" smtClean="0">
                              <a:latin typeface="Cambria Math" panose="02040503050406030204" pitchFamily="18" charset="0"/>
                            </a:rPr>
                            <m:t>𝐵𝑟𝑢𝑡𝑒</m:t>
                          </m:r>
                          <m:r>
                            <a:rPr lang="en-US" sz="1800" b="0" i="1" smtClean="0">
                              <a:latin typeface="Cambria Math" panose="02040503050406030204" pitchFamily="18" charset="0"/>
                            </a:rPr>
                            <m:t>−</m:t>
                          </m:r>
                          <m:r>
                            <a:rPr lang="en-US" sz="1800" b="0" i="1" smtClean="0">
                              <a:latin typeface="Cambria Math" panose="02040503050406030204" pitchFamily="18" charset="0"/>
                            </a:rPr>
                            <m:t>𝐹𝑜𝑟𝑐𝑒</m:t>
                          </m:r>
                        </m:den>
                      </m:f>
                    </m:oMath>
                  </a14:m>
                  <a:endParaRPr lang="en-US" sz="1800" dirty="0"/>
                </a:p>
              </p:txBody>
            </p:sp>
          </mc:Choice>
          <mc:Fallback xmlns="">
            <p:sp>
              <p:nvSpPr>
                <p:cNvPr id="9" name="TextBox 8">
                  <a:extLst>
                    <a:ext uri="{FF2B5EF4-FFF2-40B4-BE49-F238E27FC236}">
                      <a16:creationId xmlns:a16="http://schemas.microsoft.com/office/drawing/2014/main" id="{974D4911-B378-6973-5506-5025AE064798}"/>
                    </a:ext>
                  </a:extLst>
                </p:cNvPr>
                <p:cNvSpPr txBox="1">
                  <a:spLocks noRot="1" noChangeAspect="1" noMove="1" noResize="1" noEditPoints="1" noAdjustHandles="1" noChangeArrowheads="1" noChangeShapeType="1" noTextEdit="1"/>
                </p:cNvSpPr>
                <p:nvPr/>
              </p:nvSpPr>
              <p:spPr>
                <a:xfrm>
                  <a:off x="694175" y="4414107"/>
                  <a:ext cx="6482479" cy="525721"/>
                </a:xfrm>
                <a:prstGeom prst="rect">
                  <a:avLst/>
                </a:prstGeom>
                <a:blipFill>
                  <a:blip r:embed="rId3"/>
                  <a:stretch>
                    <a:fillRect l="-847" b="-34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71B6139-8A86-B417-52D3-08C74ABE34F4}"/>
                </a:ext>
              </a:extLst>
            </p:cNvPr>
            <p:cNvSpPr txBox="1"/>
            <p:nvPr/>
          </p:nvSpPr>
          <p:spPr>
            <a:xfrm>
              <a:off x="694175" y="4044775"/>
              <a:ext cx="1825817" cy="369332"/>
            </a:xfrm>
            <a:prstGeom prst="rect">
              <a:avLst/>
            </a:prstGeom>
            <a:solidFill>
              <a:srgbClr val="901340"/>
            </a:solidFill>
          </p:spPr>
          <p:txBody>
            <a:bodyPr wrap="square">
              <a:spAutoFit/>
            </a:bodyPr>
            <a:lstStyle/>
            <a:p>
              <a:pPr algn="ctr"/>
              <a:r>
                <a:rPr lang="en-US" b="1" dirty="0">
                  <a:solidFill>
                    <a:schemeClr val="bg1"/>
                  </a:solidFill>
                </a:rPr>
                <a:t>Criteria</a:t>
              </a:r>
            </a:p>
          </p:txBody>
        </p:sp>
      </p:grpSp>
    </p:spTree>
    <p:extLst>
      <p:ext uri="{BB962C8B-B14F-4D97-AF65-F5344CB8AC3E}">
        <p14:creationId xmlns:p14="http://schemas.microsoft.com/office/powerpoint/2010/main" val="171215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6B3D25-D0EA-B784-D910-4A1C47789558}"/>
              </a:ext>
            </a:extLst>
          </p:cNvPr>
          <p:cNvSpPr>
            <a:spLocks noGrp="1"/>
          </p:cNvSpPr>
          <p:nvPr>
            <p:ph idx="1"/>
          </p:nvPr>
        </p:nvSpPr>
        <p:spPr/>
        <p:txBody>
          <a:bodyPr/>
          <a:lstStyle/>
          <a:p>
            <a:pPr marL="514350" indent="-514350">
              <a:buFont typeface="+mj-lt"/>
              <a:buAutoNum type="arabicPeriod"/>
            </a:pPr>
            <a:r>
              <a:rPr lang="en-US" dirty="0"/>
              <a:t>Effectiveness</a:t>
            </a:r>
          </a:p>
          <a:p>
            <a:pPr marL="514350" indent="-514350">
              <a:buFont typeface="+mj-lt"/>
              <a:buAutoNum type="arabicPeriod"/>
            </a:pPr>
            <a:r>
              <a:rPr lang="en-US" dirty="0"/>
              <a:t>Creativity, </a:t>
            </a:r>
          </a:p>
          <a:p>
            <a:pPr marL="514350" indent="-514350">
              <a:buFont typeface="+mj-lt"/>
              <a:buAutoNum type="arabicPeriod"/>
            </a:pPr>
            <a:r>
              <a:rPr lang="en-US" dirty="0"/>
              <a:t>Code </a:t>
            </a:r>
            <a:r>
              <a:rPr lang="en-US" dirty="0" err="1"/>
              <a:t>Hygeine</a:t>
            </a:r>
            <a:r>
              <a:rPr lang="en-US" dirty="0"/>
              <a:t> </a:t>
            </a:r>
          </a:p>
          <a:p>
            <a:pPr marL="514350" indent="-514350">
              <a:buFont typeface="+mj-lt"/>
              <a:buAutoNum type="arabicPeriod"/>
            </a:pPr>
            <a:r>
              <a:rPr lang="en-US" dirty="0"/>
              <a:t>Presentation</a:t>
            </a:r>
          </a:p>
          <a:p>
            <a:pPr marL="514350" indent="-514350">
              <a:buFont typeface="+mj-lt"/>
              <a:buAutoNum type="arabicPeriod"/>
            </a:pPr>
            <a:r>
              <a:rPr lang="en-US" dirty="0"/>
              <a:t>Connect to real world impact.</a:t>
            </a:r>
          </a:p>
        </p:txBody>
      </p:sp>
      <p:sp>
        <p:nvSpPr>
          <p:cNvPr id="3" name="Title 2">
            <a:extLst>
              <a:ext uri="{FF2B5EF4-FFF2-40B4-BE49-F238E27FC236}">
                <a16:creationId xmlns:a16="http://schemas.microsoft.com/office/drawing/2014/main" id="{D70E93EB-858B-5168-C6E3-1127EAB5C0DB}"/>
              </a:ext>
            </a:extLst>
          </p:cNvPr>
          <p:cNvSpPr>
            <a:spLocks noGrp="1"/>
          </p:cNvSpPr>
          <p:nvPr>
            <p:ph type="title"/>
          </p:nvPr>
        </p:nvSpPr>
        <p:spPr/>
        <p:txBody>
          <a:bodyPr/>
          <a:lstStyle/>
          <a:p>
            <a:r>
              <a:rPr lang="en-US" dirty="0"/>
              <a:t>Judging Criteria</a:t>
            </a:r>
          </a:p>
        </p:txBody>
      </p:sp>
      <p:sp>
        <p:nvSpPr>
          <p:cNvPr id="4" name="Text Placeholder 3">
            <a:extLst>
              <a:ext uri="{FF2B5EF4-FFF2-40B4-BE49-F238E27FC236}">
                <a16:creationId xmlns:a16="http://schemas.microsoft.com/office/drawing/2014/main" id="{069F5050-82DF-AFFC-B043-C410E42FD48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244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833FA-58A6-3D8B-F038-002C1E4EBF23}"/>
              </a:ext>
            </a:extLst>
          </p:cNvPr>
          <p:cNvSpPr txBox="1"/>
          <p:nvPr/>
        </p:nvSpPr>
        <p:spPr>
          <a:xfrm>
            <a:off x="1108363" y="1401133"/>
            <a:ext cx="9975273" cy="5632311"/>
          </a:xfrm>
          <a:prstGeom prst="rect">
            <a:avLst/>
          </a:prstGeom>
          <a:noFill/>
        </p:spPr>
        <p:txBody>
          <a:bodyPr wrap="square">
            <a:spAutoFit/>
          </a:bodyPr>
          <a:lstStyle/>
          <a:p>
            <a:r>
              <a:rPr lang="en-US" sz="1400" dirty="0"/>
              <a:t>Predicting a protein’s three-dimensional structure from its amino acid sequence remains a central challenge in molecular biology. While AI-based methods such as AlphaFold have achieved remarkable success, they often struggle with sequences lacking known structural homologs. Physics-based free modeling approaches offer greater accuracy in principle but are computationally prohibitive on classical hardware.</a:t>
            </a:r>
          </a:p>
          <a:p>
            <a:endParaRPr lang="en-US" sz="1400" dirty="0"/>
          </a:p>
          <a:p>
            <a:r>
              <a:rPr lang="en-US" sz="1400" dirty="0"/>
              <a:t>Quantum computing offers a fundamentally different approach. By combining quantum algorithms with coarse-grained lattice models, which discretize protein structures into simplified representations, quantum processors can efficiently sample the vast conformational landscape of proteins. However, the choice of lattice model significantly impacts accuracy and resource demands. Tetrahedral lattices are efficient but too rigid to model key secondary structures. In contrast, face-centered cubic (FCC) lattices provide higher geometric fidelity, enabling more realistic folding patterns such as </a:t>
            </a:r>
            <a:r>
              <a:rPr lang="el-GR" sz="1400" dirty="0"/>
              <a:t>α-</a:t>
            </a:r>
            <a:r>
              <a:rPr lang="en-US" sz="1400" dirty="0"/>
              <a:t>helices and </a:t>
            </a:r>
            <a:r>
              <a:rPr lang="el-GR" sz="1400" dirty="0"/>
              <a:t>β-</a:t>
            </a:r>
            <a:r>
              <a:rPr lang="en-US" sz="1400" dirty="0"/>
              <a:t>sheets, though at increased quantum resource cost.</a:t>
            </a:r>
          </a:p>
          <a:p>
            <a:endParaRPr lang="en-US" sz="1400" dirty="0"/>
          </a:p>
          <a:p>
            <a:r>
              <a:rPr lang="en-US" sz="1400" b="1" dirty="0"/>
              <a:t>Your challenge is to go further:</a:t>
            </a:r>
            <a:r>
              <a:rPr lang="en-US" sz="1400" dirty="0"/>
              <a:t> design a quantum algorithm for protein structure prediction using a 3D lattice model of your choice, with a focus on leveraging the capabilities of current IBM quantum hardware (Eagle R3, Heron R2). Go beyond the tetrahedral and FCC lattices, explore possibilities such as body-centered cubic (BCC), custom hybrid lattices, and others to balance biological realism with quantum efficiency.</a:t>
            </a:r>
          </a:p>
          <a:p>
            <a:br>
              <a:rPr lang="en-US" sz="1400" dirty="0"/>
            </a:br>
            <a:endParaRPr lang="en-US" sz="1400" dirty="0"/>
          </a:p>
          <a:p>
            <a:r>
              <a:rPr lang="en-US" sz="1400" b="1" dirty="0"/>
              <a:t>Getting started:</a:t>
            </a:r>
            <a:endParaRPr lang="en-US" sz="1400" dirty="0"/>
          </a:p>
          <a:p>
            <a:r>
              <a:rPr lang="en-US" sz="1400" dirty="0"/>
              <a:t>● Create a quantum algorithm that predicts the folded structure of a short protein (5–10 amino acids) by minimizing a Hamiltonian that encodes energy terms and structural constraints on your chosen 3D lattice. Use </a:t>
            </a:r>
            <a:r>
              <a:rPr lang="en-US" sz="1400" dirty="0" err="1"/>
              <a:t>Qiskit</a:t>
            </a:r>
            <a:r>
              <a:rPr lang="en-US" sz="1400" dirty="0"/>
              <a:t> to:</a:t>
            </a:r>
          </a:p>
          <a:p>
            <a:r>
              <a:rPr lang="en-US" sz="1400" dirty="0"/>
              <a:t>● Encode the protein’s fold using turn-based or coordinate-based lattice encodings.</a:t>
            </a:r>
          </a:p>
          <a:p>
            <a:r>
              <a:rPr lang="en-US" sz="1400" dirty="0"/>
              <a:t>● Construct Hamiltonians that account for interaction energies (e.g., hydrophobic-polar, Miyazawa-Jernigan)</a:t>
            </a:r>
          </a:p>
          <a:p>
            <a:br>
              <a:rPr lang="en-US" sz="1200" dirty="0"/>
            </a:br>
            <a:endParaRPr lang="en-US" sz="1200" b="0" dirty="0">
              <a:effectLst/>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1938F410-392B-49AD-0753-AF91BD5C5D86}"/>
              </a:ext>
            </a:extLst>
          </p:cNvPr>
          <p:cNvSpPr>
            <a:spLocks noGrp="1"/>
          </p:cNvSpPr>
          <p:nvPr/>
        </p:nvSpPr>
        <p:spPr>
          <a:xfrm>
            <a:off x="1360714" y="246927"/>
            <a:ext cx="9144000" cy="10424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8C1D40"/>
                </a:solidFill>
                <a:latin typeface="Arial" panose="020B0604020202020204" pitchFamily="34" charset="0"/>
                <a:ea typeface="+mj-ea"/>
                <a:cs typeface="Arial" panose="020B0604020202020204" pitchFamily="34" charset="0"/>
              </a:defRPr>
            </a:lvl1pPr>
          </a:lstStyle>
          <a:p>
            <a:r>
              <a:rPr lang="en-US" b="1" dirty="0">
                <a:solidFill>
                  <a:srgbClr val="8C1D40"/>
                </a:solidFill>
              </a:rPr>
              <a:t>Prompt 1 –</a:t>
            </a:r>
            <a:r>
              <a:rPr lang="en-US" dirty="0"/>
              <a:t> Protein Prediction</a:t>
            </a:r>
            <a:endParaRPr lang="en-IN" b="1" dirty="0">
              <a:solidFill>
                <a:srgbClr val="8C1D40"/>
              </a:solidFill>
            </a:endParaRPr>
          </a:p>
        </p:txBody>
      </p:sp>
    </p:spTree>
    <p:extLst>
      <p:ext uri="{BB962C8B-B14F-4D97-AF65-F5344CB8AC3E}">
        <p14:creationId xmlns:p14="http://schemas.microsoft.com/office/powerpoint/2010/main" val="141876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FEDDCD-0130-4CDF-67D1-E7170DDB751E}"/>
              </a:ext>
            </a:extLst>
          </p:cNvPr>
          <p:cNvSpPr>
            <a:spLocks noGrp="1"/>
          </p:cNvSpPr>
          <p:nvPr>
            <p:ph type="title"/>
          </p:nvPr>
        </p:nvSpPr>
        <p:spPr>
          <a:xfrm>
            <a:off x="3249529" y="247238"/>
            <a:ext cx="5692942" cy="735764"/>
          </a:xfrm>
        </p:spPr>
        <p:txBody>
          <a:bodyPr>
            <a:normAutofit fontScale="90000"/>
          </a:bodyPr>
          <a:lstStyle/>
          <a:p>
            <a:r>
              <a:rPr lang="en-US" dirty="0"/>
              <a:t>Modeling Protein 3D Structure</a:t>
            </a:r>
          </a:p>
        </p:txBody>
      </p:sp>
      <p:grpSp>
        <p:nvGrpSpPr>
          <p:cNvPr id="66" name="Group 65">
            <a:extLst>
              <a:ext uri="{FF2B5EF4-FFF2-40B4-BE49-F238E27FC236}">
                <a16:creationId xmlns:a16="http://schemas.microsoft.com/office/drawing/2014/main" id="{6E3D6499-8023-3CA6-F6D4-E4AF1B328D1D}"/>
              </a:ext>
            </a:extLst>
          </p:cNvPr>
          <p:cNvGrpSpPr/>
          <p:nvPr/>
        </p:nvGrpSpPr>
        <p:grpSpPr>
          <a:xfrm>
            <a:off x="770766" y="1157280"/>
            <a:ext cx="11038370" cy="4818217"/>
            <a:chOff x="409584" y="995531"/>
            <a:chExt cx="6551903" cy="3969280"/>
          </a:xfrm>
        </p:grpSpPr>
        <p:sp>
          <p:nvSpPr>
            <p:cNvPr id="41" name="Content Placeholder 2">
              <a:extLst>
                <a:ext uri="{FF2B5EF4-FFF2-40B4-BE49-F238E27FC236}">
                  <a16:creationId xmlns:a16="http://schemas.microsoft.com/office/drawing/2014/main" id="{415F1DE7-2439-2174-1CA3-D6A1DD5C114E}"/>
                </a:ext>
              </a:extLst>
            </p:cNvPr>
            <p:cNvSpPr txBox="1">
              <a:spLocks/>
            </p:cNvSpPr>
            <p:nvPr/>
          </p:nvSpPr>
          <p:spPr>
            <a:xfrm>
              <a:off x="409584" y="1418877"/>
              <a:ext cx="6551903" cy="35459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Why It's Intractable Classically:</a:t>
              </a:r>
            </a:p>
            <a:p>
              <a:pPr lvl="1"/>
              <a:r>
                <a:rPr lang="en-US" sz="1800" b="1" dirty="0"/>
                <a:t>The Astronomical Search Space:</a:t>
              </a:r>
              <a:r>
                <a:rPr lang="en-US" sz="1800" dirty="0"/>
                <a:t> The number of possible folds for even a small protein is enormous (∼10300 for a typical sequence).</a:t>
              </a:r>
            </a:p>
            <a:p>
              <a:pPr lvl="2"/>
              <a:r>
                <a:rPr lang="en-US" sz="1800" dirty="0"/>
                <a:t>This is </a:t>
              </a:r>
              <a:r>
                <a:rPr lang="en-US" sz="1800" b="1" dirty="0"/>
                <a:t>Levinthal's Paradox</a:t>
              </a:r>
              <a:r>
                <a:rPr lang="en-US" sz="1800" dirty="0"/>
                <a:t>—finding the correct fold by random search is impossible.</a:t>
              </a:r>
            </a:p>
            <a:p>
              <a:pPr lvl="1"/>
              <a:r>
                <a:rPr lang="en-US" sz="1800" b="1" dirty="0"/>
                <a:t>The Energy Landscape:</a:t>
              </a:r>
              <a:r>
                <a:rPr lang="en-US" sz="1800" dirty="0"/>
                <a:t> The correct fold is the unique </a:t>
              </a:r>
              <a:r>
                <a:rPr lang="en-US" sz="1800" b="1" dirty="0"/>
                <a:t>global minimum</a:t>
              </a:r>
              <a:r>
                <a:rPr lang="en-US" sz="1800" dirty="0"/>
                <a:t> on a complex, high-dimensional energy landscape. Classical algorithms get stuck in local minima.</a:t>
              </a:r>
            </a:p>
            <a:p>
              <a:pPr lvl="1"/>
              <a:r>
                <a:rPr lang="en-US" sz="1800" b="1" dirty="0"/>
                <a:t>Exponential Scaling:</a:t>
              </a:r>
              <a:r>
                <a:rPr lang="en-US" sz="1800" dirty="0"/>
                <a:t> The difficulty scales exponentially with protein length, quickly overwhelming classical supercomputers for accurate, physics-based simulations.</a:t>
              </a:r>
            </a:p>
            <a:p>
              <a:r>
                <a:rPr lang="en-US" sz="1800" dirty="0"/>
                <a:t>Limitations of Current Solutions:</a:t>
              </a:r>
            </a:p>
            <a:p>
              <a:pPr lvl="1"/>
              <a:r>
                <a:rPr lang="en-US" sz="1800" b="1" dirty="0"/>
                <a:t>AI (AlphaFold):</a:t>
              </a:r>
              <a:r>
                <a:rPr lang="en-US" sz="1800" dirty="0"/>
                <a:t> Highly successful but struggles severely with </a:t>
              </a:r>
              <a:r>
                <a:rPr lang="en-US" sz="1800" b="1" dirty="0"/>
                <a:t>novel sequences</a:t>
              </a:r>
              <a:r>
                <a:rPr lang="en-US" sz="1800" dirty="0"/>
                <a:t> that lack known structural homologs.</a:t>
              </a:r>
            </a:p>
            <a:p>
              <a:pPr lvl="1"/>
              <a:r>
                <a:rPr lang="en-US" sz="1800" b="1" dirty="0"/>
                <a:t>Physics-Based Modeling:</a:t>
              </a:r>
              <a:r>
                <a:rPr lang="en-US" sz="1800" dirty="0"/>
                <a:t> While theoretically the most accurate, it is simply </a:t>
              </a:r>
              <a:r>
                <a:rPr lang="en-US" sz="1800" b="1" dirty="0"/>
                <a:t>computationally prohibitive</a:t>
              </a:r>
              <a:r>
                <a:rPr lang="en-US" sz="1800" dirty="0"/>
                <a:t> due to the immense conformational space to explore.</a:t>
              </a:r>
            </a:p>
            <a:p>
              <a:endParaRPr lang="en-US" sz="1800" dirty="0"/>
            </a:p>
            <a:p>
              <a:endParaRPr lang="en-US" sz="1800" dirty="0"/>
            </a:p>
          </p:txBody>
        </p:sp>
        <p:sp>
          <p:nvSpPr>
            <p:cNvPr id="43" name="TextBox 42">
              <a:extLst>
                <a:ext uri="{FF2B5EF4-FFF2-40B4-BE49-F238E27FC236}">
                  <a16:creationId xmlns:a16="http://schemas.microsoft.com/office/drawing/2014/main" id="{2E419FA4-690E-EBA1-E553-1B2B899D49C4}"/>
                </a:ext>
              </a:extLst>
            </p:cNvPr>
            <p:cNvSpPr txBox="1"/>
            <p:nvPr/>
          </p:nvSpPr>
          <p:spPr>
            <a:xfrm>
              <a:off x="409584" y="995531"/>
              <a:ext cx="1893455" cy="369332"/>
            </a:xfrm>
            <a:prstGeom prst="rect">
              <a:avLst/>
            </a:prstGeom>
            <a:solidFill>
              <a:srgbClr val="901340"/>
            </a:solidFill>
          </p:spPr>
          <p:txBody>
            <a:bodyPr wrap="square">
              <a:spAutoFit/>
            </a:bodyPr>
            <a:lstStyle/>
            <a:p>
              <a:pPr algn="ctr"/>
              <a:r>
                <a:rPr lang="en-US" b="1" dirty="0">
                  <a:solidFill>
                    <a:schemeClr val="bg1"/>
                  </a:solidFill>
                </a:rPr>
                <a:t>The Problem: </a:t>
              </a:r>
            </a:p>
          </p:txBody>
        </p:sp>
      </p:grpSp>
    </p:spTree>
    <p:extLst>
      <p:ext uri="{BB962C8B-B14F-4D97-AF65-F5344CB8AC3E}">
        <p14:creationId xmlns:p14="http://schemas.microsoft.com/office/powerpoint/2010/main" val="356653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AFEE-B019-7367-1C25-A7F91FA548AD}"/>
              </a:ext>
            </a:extLst>
          </p:cNvPr>
          <p:cNvSpPr>
            <a:spLocks noGrp="1"/>
          </p:cNvSpPr>
          <p:nvPr>
            <p:ph type="title"/>
          </p:nvPr>
        </p:nvSpPr>
        <p:spPr>
          <a:xfrm>
            <a:off x="3249529" y="300640"/>
            <a:ext cx="5692942" cy="475939"/>
          </a:xfrm>
        </p:spPr>
        <p:txBody>
          <a:bodyPr>
            <a:normAutofit/>
          </a:bodyPr>
          <a:lstStyle/>
          <a:p>
            <a:r>
              <a:rPr lang="en-US" sz="2400" dirty="0"/>
              <a:t>The Opportunity </a:t>
            </a:r>
            <a:endParaRPr lang="en-US" sz="2400" dirty="0">
              <a:latin typeface="Lato Medium" panose="020F0502020204030203" pitchFamily="34" charset="0"/>
              <a:ea typeface="Lato Medium" panose="020F0502020204030203" pitchFamily="34" charset="0"/>
              <a:cs typeface="Lato Medium"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1E0F559-E295-5B70-1BEB-4098AB5F2683}"/>
                  </a:ext>
                </a:extLst>
              </p:cNvPr>
              <p:cNvSpPr txBox="1"/>
              <p:nvPr/>
            </p:nvSpPr>
            <p:spPr>
              <a:xfrm>
                <a:off x="987860" y="927187"/>
                <a:ext cx="10600661" cy="5632311"/>
              </a:xfrm>
              <a:prstGeom prst="rect">
                <a:avLst/>
              </a:prstGeom>
              <a:noFill/>
            </p:spPr>
            <p:txBody>
              <a:bodyPr wrap="square" rtlCol="0">
                <a:spAutoFit/>
              </a:bodyPr>
              <a:lstStyle/>
              <a:p>
                <a:r>
                  <a:rPr lang="en-US" dirty="0"/>
                  <a:t>Quantum Computing's Core Strength</a:t>
                </a:r>
                <a:r>
                  <a:rPr lang="en-US" b="1" dirty="0"/>
                  <a:t>:</a:t>
                </a:r>
                <a:r>
                  <a:rPr lang="en-US" dirty="0"/>
                  <a:t> Quantum processors are uniquely suited for </a:t>
                </a:r>
                <a:r>
                  <a:rPr lang="en-US" b="1" dirty="0"/>
                  <a:t>minimization problems</a:t>
                </a:r>
                <a:r>
                  <a:rPr lang="en-US" dirty="0"/>
                  <a:t> across vast, complex search spaces.</a:t>
                </a:r>
              </a:p>
              <a:p>
                <a:endParaRPr lang="en-US" dirty="0"/>
              </a:p>
              <a:p>
                <a:r>
                  <a:rPr lang="en-US" dirty="0"/>
                  <a:t>Encoding the Problem</a:t>
                </a:r>
                <a:r>
                  <a:rPr lang="en-US" b="1" dirty="0"/>
                  <a:t>:</a:t>
                </a:r>
                <a:r>
                  <a:rPr lang="en-US" dirty="0"/>
                  <a:t> We must translate the physical problem into a quantum one:</a:t>
                </a:r>
              </a:p>
              <a:p>
                <a:r>
                  <a:rPr lang="en-US" dirty="0"/>
                  <a:t>	</a:t>
                </a:r>
                <a:r>
                  <a:rPr lang="en-US" b="1" dirty="0"/>
                  <a:t>Hamiltonian (</a:t>
                </a:r>
                <a14:m>
                  <m:oMath xmlns:m="http://schemas.openxmlformats.org/officeDocument/2006/math">
                    <m:r>
                      <a:rPr lang="en-US" b="1" i="1" smtClean="0">
                        <a:latin typeface="Cambria Math" panose="02040503050406030204" pitchFamily="18" charset="0"/>
                        <a:ea typeface="Cambria Math" panose="02040503050406030204" pitchFamily="18" charset="0"/>
                      </a:rPr>
                      <m:t>ℋ</m:t>
                    </m:r>
                  </m:oMath>
                </a14:m>
                <a:r>
                  <a:rPr lang="en-US" b="1" dirty="0"/>
                  <a:t>):</a:t>
                </a:r>
                <a:r>
                  <a:rPr lang="en-US" dirty="0"/>
                  <a:t> We encode the protein folding energy (e.g., interaction energies) and structural constraints into a mathematical function known as the Hamiltonian.</a:t>
                </a:r>
              </a:p>
              <a:p>
                <a:r>
                  <a:rPr lang="en-US" dirty="0"/>
                  <a:t>	</a:t>
                </a:r>
                <a:r>
                  <a:rPr lang="en-US" b="1" dirty="0"/>
                  <a:t>QUBO (Quadratic Unconstrained Binary Optimization):</a:t>
                </a:r>
                <a:r>
                  <a:rPr lang="en-US" dirty="0"/>
                  <a:t> This is the </a:t>
                </a:r>
                <a:r>
                  <a:rPr lang="en-US" b="1" dirty="0"/>
                  <a:t>standard mathematical format</a:t>
                </a:r>
                <a:r>
                  <a:rPr lang="en-US" dirty="0"/>
                  <a:t> used to write the Hamiltonian. It maps the protein folding problem onto the binary states of the qubits {0,1}</a:t>
                </a:r>
              </a:p>
              <a:p>
                <a:endParaRPr lang="en-US" dirty="0"/>
              </a:p>
              <a:p>
                <a:r>
                  <a:rPr lang="en-US" dirty="0"/>
                  <a:t>				The lowest eigenvalue of</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ℋ</m:t>
                    </m:r>
                    <m:r>
                      <a:rPr lang="en-US" b="1" i="1">
                        <a:latin typeface="Cambria Math" panose="02040503050406030204" pitchFamily="18" charset="0"/>
                        <a:ea typeface="Cambria Math" panose="02040503050406030204" pitchFamily="18" charset="0"/>
                      </a:rPr>
                      <m:t> </m:t>
                    </m:r>
                  </m:oMath>
                </a14:m>
                <a:r>
                  <a:rPr lang="en-US" dirty="0"/>
                  <a:t>corresponds to the minimum energy state </a:t>
                </a:r>
                <a:r>
                  <a:rPr lang="en-US" dirty="0" err="1"/>
                  <a:t>i.e</a:t>
                </a:r>
                <a:r>
                  <a:rPr lang="en-US" dirty="0"/>
                  <a:t> to find the 					configuration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𝜓</m:t>
                    </m:r>
                  </m:oMath>
                </a14:m>
                <a:r>
                  <a:rPr lang="en-US" dirty="0"/>
                  <a:t> </a:t>
                </a:r>
                <a14:m>
                  <m:oMath xmlns:m="http://schemas.openxmlformats.org/officeDocument/2006/math">
                    <m:r>
                      <a:rPr lang="en-US" i="1">
                        <a:latin typeface="Cambria Math" panose="02040503050406030204" pitchFamily="18" charset="0"/>
                      </a:rPr>
                      <m:t>⟩</m:t>
                    </m:r>
                  </m:oMath>
                </a14:m>
                <a:r>
                  <a:rPr lang="en-US" dirty="0"/>
                  <a:t> that minimizes </a:t>
                </a:r>
                <a14:m>
                  <m:oMath xmlns:m="http://schemas.openxmlformats.org/officeDocument/2006/math">
                    <m:d>
                      <m:dPr>
                        <m:begChr m:val="⟨"/>
                        <m:endChr m:val=""/>
                        <m:ctrlPr>
                          <a:rPr lang="en-US" i="1" smtClean="0">
                            <a:latin typeface="Cambria Math" panose="02040503050406030204" pitchFamily="18" charset="0"/>
                          </a:rPr>
                        </m:ctrlPr>
                      </m:dPr>
                      <m:e>
                        <m:r>
                          <a:rPr lang="en-US" i="1">
                            <a:latin typeface="Cambria Math" panose="02040503050406030204" pitchFamily="18" charset="0"/>
                          </a:rPr>
                          <m:t>𝜓</m:t>
                        </m:r>
                      </m:e>
                    </m:d>
                  </m:oMath>
                </a14:m>
                <a:r>
                  <a:rPr lang="en-US" dirty="0"/>
                  <a: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ℋ</m:t>
                    </m:r>
                    <m:r>
                      <a:rPr lang="en-US" b="1"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𝜓</m:t>
                    </m:r>
                  </m:oMath>
                </a14:m>
                <a:r>
                  <a:rPr lang="en-US" dirty="0"/>
                  <a:t> </a:t>
                </a:r>
                <a14:m>
                  <m:oMath xmlns:m="http://schemas.openxmlformats.org/officeDocument/2006/math">
                    <m:r>
                      <a:rPr lang="en-US" i="1">
                        <a:latin typeface="Cambria Math" panose="02040503050406030204" pitchFamily="18" charset="0"/>
                      </a:rPr>
                      <m:t>⟩</m:t>
                    </m:r>
                  </m:oMath>
                </a14:m>
                <a:endParaRPr lang="en-US" dirty="0"/>
              </a:p>
              <a:p>
                <a:endParaRPr lang="en-US" dirty="0"/>
              </a:p>
              <a:p>
                <a:r>
                  <a:rPr lang="en-US" b="1" dirty="0"/>
                  <a:t>Quantum Algorithms for Optimization:</a:t>
                </a:r>
              </a:p>
              <a:p>
                <a:r>
                  <a:rPr lang="en-US" dirty="0"/>
                  <a:t>	Algorithms like </a:t>
                </a:r>
                <a:r>
                  <a:rPr lang="en-US" b="1" dirty="0"/>
                  <a:t>VQE</a:t>
                </a:r>
                <a:r>
                  <a:rPr lang="en-US" dirty="0"/>
                  <a:t> (Variational Quantum </a:t>
                </a:r>
                <a:r>
                  <a:rPr lang="en-US" dirty="0" err="1"/>
                  <a:t>Eigensolver</a:t>
                </a:r>
                <a:r>
                  <a:rPr lang="en-US" dirty="0"/>
                  <a:t>) and </a:t>
                </a:r>
                <a:r>
                  <a:rPr lang="en-US" b="1" dirty="0"/>
                  <a:t>QAOA</a:t>
                </a:r>
                <a:r>
                  <a:rPr lang="en-US" dirty="0"/>
                  <a:t> (Quantum Approximate Optimization Algorithm) are the specific </a:t>
                </a:r>
                <a:r>
                  <a:rPr lang="en-US" b="1" dirty="0"/>
                  <a:t>quantum solvers</a:t>
                </a:r>
                <a:r>
                  <a:rPr lang="en-US" dirty="0"/>
                  <a:t> designed to efficiently probe the complex energy landscape defined by the QUBO Hamiltonian.</a:t>
                </a:r>
              </a:p>
              <a:p>
                <a:endParaRPr lang="en-US" dirty="0"/>
              </a:p>
              <a:p>
                <a:r>
                  <a:rPr lang="en-US" dirty="0"/>
                  <a:t>	They offer a potential path to finding the </a:t>
                </a:r>
                <a:r>
                  <a:rPr lang="en-US" b="1" dirty="0"/>
                  <a:t>global minimum</a:t>
                </a:r>
                <a:r>
                  <a:rPr lang="en-US" dirty="0"/>
                  <a:t> much faster than classical stochastic search methods.</a:t>
                </a:r>
              </a:p>
              <a:p>
                <a:r>
                  <a:rPr lang="en-US" dirty="0"/>
                  <a:t>	</a:t>
                </a:r>
              </a:p>
            </p:txBody>
          </p:sp>
        </mc:Choice>
        <mc:Fallback>
          <p:sp>
            <p:nvSpPr>
              <p:cNvPr id="3" name="TextBox 2">
                <a:extLst>
                  <a:ext uri="{FF2B5EF4-FFF2-40B4-BE49-F238E27FC236}">
                    <a16:creationId xmlns:a16="http://schemas.microsoft.com/office/drawing/2014/main" id="{71E0F559-E295-5B70-1BEB-4098AB5F2683}"/>
                  </a:ext>
                </a:extLst>
              </p:cNvPr>
              <p:cNvSpPr txBox="1">
                <a:spLocks noRot="1" noChangeAspect="1" noMove="1" noResize="1" noEditPoints="1" noAdjustHandles="1" noChangeArrowheads="1" noChangeShapeType="1" noTextEdit="1"/>
              </p:cNvSpPr>
              <p:nvPr/>
            </p:nvSpPr>
            <p:spPr>
              <a:xfrm>
                <a:off x="987860" y="927187"/>
                <a:ext cx="10600661" cy="5632311"/>
              </a:xfrm>
              <a:prstGeom prst="rect">
                <a:avLst/>
              </a:prstGeom>
              <a:blipFill>
                <a:blip r:embed="rId2"/>
                <a:stretch>
                  <a:fillRect l="-478" t="-225" r="-239"/>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D9187590-09C0-E214-2B68-853B8AE9B97E}"/>
              </a:ext>
            </a:extLst>
          </p:cNvPr>
          <p:cNvSpPr txBox="1"/>
          <p:nvPr/>
        </p:nvSpPr>
        <p:spPr>
          <a:xfrm>
            <a:off x="1347554" y="3558677"/>
            <a:ext cx="1195755" cy="369332"/>
          </a:xfrm>
          <a:prstGeom prst="rect">
            <a:avLst/>
          </a:prstGeom>
          <a:solidFill>
            <a:schemeClr val="tx1"/>
          </a:solidFill>
        </p:spPr>
        <p:txBody>
          <a:bodyPr wrap="square">
            <a:spAutoFit/>
          </a:bodyPr>
          <a:lstStyle/>
          <a:p>
            <a:pPr algn="ctr"/>
            <a:r>
              <a:rPr lang="en-US" b="1" dirty="0">
                <a:solidFill>
                  <a:schemeClr val="bg1"/>
                </a:solidFill>
              </a:rPr>
              <a:t>The Goal: </a:t>
            </a:r>
          </a:p>
        </p:txBody>
      </p:sp>
    </p:spTree>
    <p:extLst>
      <p:ext uri="{BB962C8B-B14F-4D97-AF65-F5344CB8AC3E}">
        <p14:creationId xmlns:p14="http://schemas.microsoft.com/office/powerpoint/2010/main" val="362398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F610386E-ACCE-B516-761D-4131092159F7}"/>
              </a:ext>
            </a:extLst>
          </p:cNvPr>
          <p:cNvSpPr>
            <a:spLocks noGrp="1"/>
          </p:cNvSpPr>
          <p:nvPr>
            <p:ph type="title"/>
          </p:nvPr>
        </p:nvSpPr>
        <p:spPr>
          <a:xfrm>
            <a:off x="3249529" y="0"/>
            <a:ext cx="5692942" cy="735764"/>
          </a:xfrm>
        </p:spPr>
        <p:txBody>
          <a:bodyPr/>
          <a:lstStyle/>
          <a:p>
            <a:r>
              <a:rPr lang="en-US" dirty="0"/>
              <a:t>The Design Challenge</a:t>
            </a:r>
          </a:p>
        </p:txBody>
      </p:sp>
      <p:sp>
        <p:nvSpPr>
          <p:cNvPr id="2" name="TextBox 1">
            <a:extLst>
              <a:ext uri="{FF2B5EF4-FFF2-40B4-BE49-F238E27FC236}">
                <a16:creationId xmlns:a16="http://schemas.microsoft.com/office/drawing/2014/main" id="{39A70638-1721-2D2A-DA21-B6CAE25E5DA2}"/>
              </a:ext>
            </a:extLst>
          </p:cNvPr>
          <p:cNvSpPr txBox="1"/>
          <p:nvPr/>
        </p:nvSpPr>
        <p:spPr>
          <a:xfrm>
            <a:off x="699796" y="784704"/>
            <a:ext cx="6615404" cy="4801314"/>
          </a:xfrm>
          <a:prstGeom prst="rect">
            <a:avLst/>
          </a:prstGeom>
          <a:noFill/>
        </p:spPr>
        <p:txBody>
          <a:bodyPr wrap="square" rtlCol="0">
            <a:spAutoFit/>
          </a:bodyPr>
          <a:lstStyle/>
          <a:p>
            <a:r>
              <a:rPr lang="en-US" b="1" dirty="0"/>
              <a:t>The Problem in Quantum Folding:</a:t>
            </a:r>
            <a:r>
              <a:rPr lang="en-US" dirty="0"/>
              <a:t> The geometric representation of the protein is the largest resource bottleneck on current quantum hardware.</a:t>
            </a:r>
          </a:p>
          <a:p>
            <a:endParaRPr lang="en-US" dirty="0"/>
          </a:p>
          <a:p>
            <a:endParaRPr lang="en-US" dirty="0"/>
          </a:p>
          <a:p>
            <a:r>
              <a:rPr lang="en-US" b="1" dirty="0"/>
              <a:t>The Current Trade-Off:</a:t>
            </a:r>
            <a:endParaRPr lang="en-US" dirty="0"/>
          </a:p>
          <a:p>
            <a:r>
              <a:rPr lang="en-US" b="1" dirty="0"/>
              <a:t>Tetrahedral:</a:t>
            </a:r>
            <a:r>
              <a:rPr lang="en-US" dirty="0"/>
              <a:t> Highly efficient (low qubit count) but too rigid to accurately model key structures like </a:t>
            </a:r>
            <a:r>
              <a:rPr lang="el-GR" dirty="0"/>
              <a:t>α-</a:t>
            </a:r>
            <a:r>
              <a:rPr lang="en-US" dirty="0"/>
              <a:t>helices.</a:t>
            </a:r>
          </a:p>
          <a:p>
            <a:r>
              <a:rPr lang="en-US" b="1" dirty="0"/>
              <a:t>Face-Centered Cubic (FCC):</a:t>
            </a:r>
            <a:r>
              <a:rPr lang="en-US" dirty="0"/>
              <a:t> </a:t>
            </a:r>
            <a:r>
              <a:rPr lang="en-US" b="1" dirty="0"/>
              <a:t>Higher geometric fidelity</a:t>
            </a:r>
            <a:r>
              <a:rPr lang="en-US" dirty="0"/>
              <a:t> (better realism) but demands a significantly increased quantum resource cost (more qubits, deeper circuits).</a:t>
            </a:r>
          </a:p>
          <a:p>
            <a:endParaRPr lang="en-US" dirty="0"/>
          </a:p>
          <a:p>
            <a:endParaRPr lang="en-US" dirty="0"/>
          </a:p>
          <a:p>
            <a:r>
              <a:rPr lang="en-US" dirty="0"/>
              <a:t>Go past the standard models. Explore possibilities like </a:t>
            </a:r>
            <a:r>
              <a:rPr lang="en-US" b="1" dirty="0"/>
              <a:t>Body-Centered Cubic (BCC)</a:t>
            </a:r>
            <a:r>
              <a:rPr lang="en-US" dirty="0"/>
              <a:t>, </a:t>
            </a:r>
            <a:r>
              <a:rPr lang="en-US" b="1" dirty="0"/>
              <a:t>custom hybrid lattices</a:t>
            </a:r>
            <a:r>
              <a:rPr lang="en-US" dirty="0"/>
              <a:t>, or other novel geometric representations.</a:t>
            </a:r>
          </a:p>
          <a:p>
            <a:endParaRPr lang="en-US" dirty="0"/>
          </a:p>
        </p:txBody>
      </p:sp>
      <p:sp>
        <p:nvSpPr>
          <p:cNvPr id="3" name="TextBox 2">
            <a:extLst>
              <a:ext uri="{FF2B5EF4-FFF2-40B4-BE49-F238E27FC236}">
                <a16:creationId xmlns:a16="http://schemas.microsoft.com/office/drawing/2014/main" id="{D80EB079-765B-6FB9-626C-B90BEE37CB6D}"/>
              </a:ext>
            </a:extLst>
          </p:cNvPr>
          <p:cNvSpPr txBox="1"/>
          <p:nvPr/>
        </p:nvSpPr>
        <p:spPr>
          <a:xfrm>
            <a:off x="1160943" y="5473951"/>
            <a:ext cx="1195755" cy="369332"/>
          </a:xfrm>
          <a:prstGeom prst="rect">
            <a:avLst/>
          </a:prstGeom>
          <a:solidFill>
            <a:schemeClr val="tx1"/>
          </a:solidFill>
        </p:spPr>
        <p:txBody>
          <a:bodyPr wrap="square">
            <a:spAutoFit/>
          </a:bodyPr>
          <a:lstStyle/>
          <a:p>
            <a:pPr algn="ctr"/>
            <a:r>
              <a:rPr lang="en-US" b="1" dirty="0">
                <a:solidFill>
                  <a:schemeClr val="bg1"/>
                </a:solidFill>
              </a:rPr>
              <a:t>The Goal: </a:t>
            </a:r>
          </a:p>
        </p:txBody>
      </p:sp>
      <p:sp>
        <p:nvSpPr>
          <p:cNvPr id="28" name="TextBox 27">
            <a:extLst>
              <a:ext uri="{FF2B5EF4-FFF2-40B4-BE49-F238E27FC236}">
                <a16:creationId xmlns:a16="http://schemas.microsoft.com/office/drawing/2014/main" id="{2CF85BE4-FA4B-1AD9-8CDF-F880B02DDF67}"/>
              </a:ext>
            </a:extLst>
          </p:cNvPr>
          <p:cNvSpPr txBox="1"/>
          <p:nvPr/>
        </p:nvSpPr>
        <p:spPr>
          <a:xfrm>
            <a:off x="793102" y="4009955"/>
            <a:ext cx="3952234" cy="369332"/>
          </a:xfrm>
          <a:prstGeom prst="rect">
            <a:avLst/>
          </a:prstGeom>
          <a:solidFill>
            <a:srgbClr val="FFFF00"/>
          </a:solidFill>
        </p:spPr>
        <p:txBody>
          <a:bodyPr wrap="square">
            <a:spAutoFit/>
          </a:bodyPr>
          <a:lstStyle/>
          <a:p>
            <a:pPr algn="ctr"/>
            <a:r>
              <a:rPr lang="en-US" b="1" dirty="0"/>
              <a:t>Your Mission The BCC and Beyond : </a:t>
            </a:r>
          </a:p>
        </p:txBody>
      </p:sp>
      <p:sp>
        <p:nvSpPr>
          <p:cNvPr id="29" name="TextBox 28">
            <a:extLst>
              <a:ext uri="{FF2B5EF4-FFF2-40B4-BE49-F238E27FC236}">
                <a16:creationId xmlns:a16="http://schemas.microsoft.com/office/drawing/2014/main" id="{D285CC1B-212D-DF13-A4F0-278634AB325A}"/>
              </a:ext>
            </a:extLst>
          </p:cNvPr>
          <p:cNvSpPr txBox="1"/>
          <p:nvPr/>
        </p:nvSpPr>
        <p:spPr>
          <a:xfrm>
            <a:off x="2498067" y="5347326"/>
            <a:ext cx="8800740" cy="923330"/>
          </a:xfrm>
          <a:prstGeom prst="rect">
            <a:avLst/>
          </a:prstGeom>
          <a:noFill/>
        </p:spPr>
        <p:txBody>
          <a:bodyPr wrap="square" rtlCol="0">
            <a:spAutoFit/>
          </a:bodyPr>
          <a:lstStyle/>
          <a:p>
            <a:r>
              <a:rPr lang="en-US" dirty="0"/>
              <a:t>Design a lattice that </a:t>
            </a:r>
            <a:r>
              <a:rPr lang="en-US" b="1" dirty="0"/>
              <a:t>balances biological realism</a:t>
            </a:r>
            <a:r>
              <a:rPr lang="en-US" dirty="0"/>
              <a:t> (allowing for realistic folding angles and patterns) with </a:t>
            </a:r>
            <a:r>
              <a:rPr lang="en-US" b="1" dirty="0"/>
              <a:t>quantum efficiency</a:t>
            </a:r>
            <a:r>
              <a:rPr lang="en-US" dirty="0"/>
              <a:t> (minimizing the required qubit count and circuit depth for IBM hardware)</a:t>
            </a:r>
          </a:p>
        </p:txBody>
      </p:sp>
      <p:pic>
        <p:nvPicPr>
          <p:cNvPr id="67" name="Picture 66" descr="A two posters with yellow circles and lines&#10;&#10;AI-generated content may be incorrect.">
            <a:extLst>
              <a:ext uri="{FF2B5EF4-FFF2-40B4-BE49-F238E27FC236}">
                <a16:creationId xmlns:a16="http://schemas.microsoft.com/office/drawing/2014/main" id="{2D85893C-1F9C-5F8C-559F-3F0923587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815" y="3429000"/>
            <a:ext cx="2992083" cy="1669185"/>
          </a:xfrm>
          <a:prstGeom prst="rect">
            <a:avLst/>
          </a:prstGeom>
        </p:spPr>
      </p:pic>
      <p:sp>
        <p:nvSpPr>
          <p:cNvPr id="71" name="Oval 70">
            <a:extLst>
              <a:ext uri="{FF2B5EF4-FFF2-40B4-BE49-F238E27FC236}">
                <a16:creationId xmlns:a16="http://schemas.microsoft.com/office/drawing/2014/main" id="{15411B44-CD95-967E-FD15-3FB550FC0C18}"/>
              </a:ext>
            </a:extLst>
          </p:cNvPr>
          <p:cNvSpPr/>
          <p:nvPr/>
        </p:nvSpPr>
        <p:spPr>
          <a:xfrm>
            <a:off x="8660418" y="1854655"/>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F68CF3E-A3B1-D94A-77BE-91A69E1E4914}"/>
              </a:ext>
            </a:extLst>
          </p:cNvPr>
          <p:cNvSpPr/>
          <p:nvPr/>
        </p:nvSpPr>
        <p:spPr>
          <a:xfrm>
            <a:off x="8909539" y="1586239"/>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4C70CB7-0D34-5F5D-BAD5-FB290370080D}"/>
              </a:ext>
            </a:extLst>
          </p:cNvPr>
          <p:cNvSpPr/>
          <p:nvPr/>
        </p:nvSpPr>
        <p:spPr>
          <a:xfrm>
            <a:off x="10135595" y="1586239"/>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F552DDD-7B37-80CC-9965-3F24A8A685D2}"/>
              </a:ext>
            </a:extLst>
          </p:cNvPr>
          <p:cNvSpPr/>
          <p:nvPr/>
        </p:nvSpPr>
        <p:spPr>
          <a:xfrm>
            <a:off x="9890361" y="1838591"/>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CB62AEE-3C6B-15FF-0200-AC3A287749B2}"/>
              </a:ext>
            </a:extLst>
          </p:cNvPr>
          <p:cNvSpPr/>
          <p:nvPr/>
        </p:nvSpPr>
        <p:spPr>
          <a:xfrm>
            <a:off x="8701459" y="2875761"/>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85637CE-8DF4-AC75-1550-65D4C692C307}"/>
              </a:ext>
            </a:extLst>
          </p:cNvPr>
          <p:cNvSpPr/>
          <p:nvPr/>
        </p:nvSpPr>
        <p:spPr>
          <a:xfrm>
            <a:off x="9934485" y="2865306"/>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BA20851-C09D-E68C-BBC8-CD03DAAD6672}"/>
              </a:ext>
            </a:extLst>
          </p:cNvPr>
          <p:cNvSpPr/>
          <p:nvPr/>
        </p:nvSpPr>
        <p:spPr>
          <a:xfrm>
            <a:off x="8935917" y="2575377"/>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ED1DAF1-C73C-3C75-4418-D84DBA2DEEF5}"/>
              </a:ext>
            </a:extLst>
          </p:cNvPr>
          <p:cNvSpPr/>
          <p:nvPr/>
        </p:nvSpPr>
        <p:spPr>
          <a:xfrm>
            <a:off x="10160438" y="2575377"/>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0408605-4D41-A05C-05D5-6F7123F43EAB}"/>
              </a:ext>
            </a:extLst>
          </p:cNvPr>
          <p:cNvCxnSpPr>
            <a:stCxn id="71" idx="4"/>
            <a:endCxn id="75" idx="0"/>
          </p:cNvCxnSpPr>
          <p:nvPr/>
        </p:nvCxnSpPr>
        <p:spPr>
          <a:xfrm>
            <a:off x="8739549" y="2004124"/>
            <a:ext cx="41041" cy="87163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6BAE1F9-0E5E-652B-DFDD-7EC066755E39}"/>
              </a:ext>
            </a:extLst>
          </p:cNvPr>
          <p:cNvCxnSpPr>
            <a:stCxn id="75" idx="0"/>
            <a:endCxn id="77" idx="3"/>
          </p:cNvCxnSpPr>
          <p:nvPr/>
        </p:nvCxnSpPr>
        <p:spPr>
          <a:xfrm flipV="1">
            <a:off x="8780590" y="2702957"/>
            <a:ext cx="178504" cy="172804"/>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2C580F46-3D18-D785-0A6E-8C02AB067968}"/>
              </a:ext>
            </a:extLst>
          </p:cNvPr>
          <p:cNvCxnSpPr>
            <a:stCxn id="76" idx="0"/>
            <a:endCxn id="78" idx="3"/>
          </p:cNvCxnSpPr>
          <p:nvPr/>
        </p:nvCxnSpPr>
        <p:spPr>
          <a:xfrm flipV="1">
            <a:off x="10013616" y="2702957"/>
            <a:ext cx="169999" cy="1623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DFC13224-C588-7397-4ACB-4F6CE9B931A5}"/>
              </a:ext>
            </a:extLst>
          </p:cNvPr>
          <p:cNvCxnSpPr>
            <a:stCxn id="72" idx="4"/>
            <a:endCxn id="77" idx="0"/>
          </p:cNvCxnSpPr>
          <p:nvPr/>
        </p:nvCxnSpPr>
        <p:spPr>
          <a:xfrm>
            <a:off x="8988670" y="1735708"/>
            <a:ext cx="26378" cy="83966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C704DA8C-108D-5D05-8DC8-CEDAA155A1C5}"/>
              </a:ext>
            </a:extLst>
          </p:cNvPr>
          <p:cNvCxnSpPr>
            <a:cxnSpLocks/>
            <a:stCxn id="74" idx="4"/>
            <a:endCxn id="76" idx="0"/>
          </p:cNvCxnSpPr>
          <p:nvPr/>
        </p:nvCxnSpPr>
        <p:spPr>
          <a:xfrm>
            <a:off x="9969492" y="1988060"/>
            <a:ext cx="44124" cy="8772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A108A6A-EBB7-7FDB-8543-36D07CBA06A3}"/>
              </a:ext>
            </a:extLst>
          </p:cNvPr>
          <p:cNvCxnSpPr>
            <a:stCxn id="73" idx="4"/>
            <a:endCxn id="78" idx="0"/>
          </p:cNvCxnSpPr>
          <p:nvPr/>
        </p:nvCxnSpPr>
        <p:spPr>
          <a:xfrm>
            <a:off x="10214726" y="1735708"/>
            <a:ext cx="24843" cy="839669"/>
          </a:xfrm>
          <a:prstGeom prst="line">
            <a:avLst/>
          </a:prstGeom>
        </p:spPr>
        <p:style>
          <a:lnRef idx="2">
            <a:schemeClr val="accent1"/>
          </a:lnRef>
          <a:fillRef idx="0">
            <a:schemeClr val="accent1"/>
          </a:fillRef>
          <a:effectRef idx="1">
            <a:schemeClr val="accent1"/>
          </a:effectRef>
          <a:fontRef idx="minor">
            <a:schemeClr val="tx1"/>
          </a:fontRef>
        </p:style>
      </p:cxnSp>
      <p:sp>
        <p:nvSpPr>
          <p:cNvPr id="94" name="Oval 93">
            <a:extLst>
              <a:ext uri="{FF2B5EF4-FFF2-40B4-BE49-F238E27FC236}">
                <a16:creationId xmlns:a16="http://schemas.microsoft.com/office/drawing/2014/main" id="{286C4BEC-C7BC-2CBD-7535-6272DDE26918}"/>
              </a:ext>
            </a:extLst>
          </p:cNvPr>
          <p:cNvSpPr/>
          <p:nvPr/>
        </p:nvSpPr>
        <p:spPr>
          <a:xfrm>
            <a:off x="8998590" y="2044594"/>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1C5AAEF-B490-06EA-9569-0CA686C12CF8}"/>
              </a:ext>
            </a:extLst>
          </p:cNvPr>
          <p:cNvSpPr/>
          <p:nvPr/>
        </p:nvSpPr>
        <p:spPr>
          <a:xfrm>
            <a:off x="8817222" y="2319707"/>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0D61552-5651-074B-1FB2-84EA44065157}"/>
              </a:ext>
            </a:extLst>
          </p:cNvPr>
          <p:cNvSpPr/>
          <p:nvPr/>
        </p:nvSpPr>
        <p:spPr>
          <a:xfrm>
            <a:off x="9192254" y="2347761"/>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6520A20-BEA8-8F86-D735-AFE7E52D2184}"/>
              </a:ext>
            </a:extLst>
          </p:cNvPr>
          <p:cNvCxnSpPr>
            <a:stCxn id="94" idx="3"/>
            <a:endCxn id="95" idx="7"/>
          </p:cNvCxnSpPr>
          <p:nvPr/>
        </p:nvCxnSpPr>
        <p:spPr>
          <a:xfrm flipH="1">
            <a:off x="8952306" y="2172174"/>
            <a:ext cx="69461" cy="169422"/>
          </a:xfrm>
          <a:prstGeom prst="line">
            <a:avLst/>
          </a:prstGeom>
        </p:spPr>
        <p:style>
          <a:lnRef idx="2">
            <a:schemeClr val="accent1"/>
          </a:lnRef>
          <a:fillRef idx="0">
            <a:schemeClr val="accent1"/>
          </a:fillRef>
          <a:effectRef idx="1">
            <a:schemeClr val="accent1"/>
          </a:effectRef>
          <a:fontRef idx="minor">
            <a:schemeClr val="tx1"/>
          </a:fontRef>
        </p:style>
      </p:cxnSp>
      <p:sp>
        <p:nvSpPr>
          <p:cNvPr id="100" name="Oval 99">
            <a:extLst>
              <a:ext uri="{FF2B5EF4-FFF2-40B4-BE49-F238E27FC236}">
                <a16:creationId xmlns:a16="http://schemas.microsoft.com/office/drawing/2014/main" id="{3AD6A8A2-2BDB-7B9F-A26D-DDA4E2C24930}"/>
              </a:ext>
            </a:extLst>
          </p:cNvPr>
          <p:cNvSpPr/>
          <p:nvPr/>
        </p:nvSpPr>
        <p:spPr>
          <a:xfrm>
            <a:off x="9298655" y="1757829"/>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2A77F5A-7CAE-FE86-D60B-107FFD0A74EA}"/>
              </a:ext>
            </a:extLst>
          </p:cNvPr>
          <p:cNvSpPr/>
          <p:nvPr/>
        </p:nvSpPr>
        <p:spPr>
          <a:xfrm>
            <a:off x="9758394" y="1820553"/>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10DC9D-D9C1-D1A4-E026-C7AB698D9A80}"/>
              </a:ext>
            </a:extLst>
          </p:cNvPr>
          <p:cNvSpPr/>
          <p:nvPr/>
        </p:nvSpPr>
        <p:spPr>
          <a:xfrm>
            <a:off x="9563301" y="2086591"/>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6C88152-A796-4E41-4CE9-F5C279005E0C}"/>
              </a:ext>
            </a:extLst>
          </p:cNvPr>
          <p:cNvSpPr/>
          <p:nvPr/>
        </p:nvSpPr>
        <p:spPr>
          <a:xfrm>
            <a:off x="9636815" y="2478164"/>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7C5E56F-3B82-ACA2-C32A-B6656FB535C6}"/>
              </a:ext>
            </a:extLst>
          </p:cNvPr>
          <p:cNvSpPr/>
          <p:nvPr/>
        </p:nvSpPr>
        <p:spPr>
          <a:xfrm>
            <a:off x="9313299" y="2788000"/>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E568306E-EB23-9885-D215-192631AC13E8}"/>
              </a:ext>
            </a:extLst>
          </p:cNvPr>
          <p:cNvCxnSpPr>
            <a:stCxn id="77" idx="7"/>
            <a:endCxn id="96" idx="3"/>
          </p:cNvCxnSpPr>
          <p:nvPr/>
        </p:nvCxnSpPr>
        <p:spPr>
          <a:xfrm flipV="1">
            <a:off x="9071001" y="2475341"/>
            <a:ext cx="144430" cy="1219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43A40010-FB87-2954-BFDE-963B5E444F13}"/>
              </a:ext>
            </a:extLst>
          </p:cNvPr>
          <p:cNvCxnSpPr>
            <a:stCxn id="104" idx="0"/>
            <a:endCxn id="96" idx="4"/>
          </p:cNvCxnSpPr>
          <p:nvPr/>
        </p:nvCxnSpPr>
        <p:spPr>
          <a:xfrm flipH="1" flipV="1">
            <a:off x="9271385" y="2497230"/>
            <a:ext cx="121045" cy="2907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B8E4B474-CF8E-8752-17A2-49AD93664873}"/>
              </a:ext>
            </a:extLst>
          </p:cNvPr>
          <p:cNvCxnSpPr>
            <a:stCxn id="104" idx="7"/>
            <a:endCxn id="103" idx="2"/>
          </p:cNvCxnSpPr>
          <p:nvPr/>
        </p:nvCxnSpPr>
        <p:spPr>
          <a:xfrm flipV="1">
            <a:off x="9448383" y="2552899"/>
            <a:ext cx="188432" cy="25699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D7E5986A-5739-3115-34E8-97F8266AB776}"/>
              </a:ext>
            </a:extLst>
          </p:cNvPr>
          <p:cNvCxnSpPr>
            <a:stCxn id="103" idx="1"/>
            <a:endCxn id="96" idx="5"/>
          </p:cNvCxnSpPr>
          <p:nvPr/>
        </p:nvCxnSpPr>
        <p:spPr>
          <a:xfrm flipH="1" flipV="1">
            <a:off x="9327338" y="2475341"/>
            <a:ext cx="332654" cy="247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D4DE49-FE40-49B8-5447-749ACA2D1308}"/>
              </a:ext>
            </a:extLst>
          </p:cNvPr>
          <p:cNvCxnSpPr>
            <a:stCxn id="103" idx="5"/>
            <a:endCxn id="76" idx="1"/>
          </p:cNvCxnSpPr>
          <p:nvPr/>
        </p:nvCxnSpPr>
        <p:spPr>
          <a:xfrm>
            <a:off x="9771899" y="2605744"/>
            <a:ext cx="185763" cy="281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46B1ADF-234B-B68C-36E2-6BB90CF77F4A}"/>
              </a:ext>
            </a:extLst>
          </p:cNvPr>
          <p:cNvCxnSpPr>
            <a:stCxn id="75" idx="6"/>
            <a:endCxn id="76" idx="2"/>
          </p:cNvCxnSpPr>
          <p:nvPr/>
        </p:nvCxnSpPr>
        <p:spPr>
          <a:xfrm flipV="1">
            <a:off x="8859720" y="2940041"/>
            <a:ext cx="1074765" cy="104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8464C07D-6AE1-EB65-5B78-55590FF93122}"/>
              </a:ext>
            </a:extLst>
          </p:cNvPr>
          <p:cNvCxnSpPr>
            <a:cxnSpLocks/>
            <a:stCxn id="71" idx="6"/>
            <a:endCxn id="74" idx="2"/>
          </p:cNvCxnSpPr>
          <p:nvPr/>
        </p:nvCxnSpPr>
        <p:spPr>
          <a:xfrm flipV="1">
            <a:off x="8818679" y="1913326"/>
            <a:ext cx="1071682" cy="16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FB3D420-B896-4B30-32A1-40564A520613}"/>
              </a:ext>
            </a:extLst>
          </p:cNvPr>
          <p:cNvCxnSpPr>
            <a:stCxn id="71" idx="0"/>
            <a:endCxn id="72" idx="3"/>
          </p:cNvCxnSpPr>
          <p:nvPr/>
        </p:nvCxnSpPr>
        <p:spPr>
          <a:xfrm flipV="1">
            <a:off x="8739549" y="1713819"/>
            <a:ext cx="193167" cy="1408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49984F16-1422-8521-822A-A10F8DAD34BE}"/>
              </a:ext>
            </a:extLst>
          </p:cNvPr>
          <p:cNvCxnSpPr>
            <a:stCxn id="72" idx="6"/>
            <a:endCxn id="73" idx="2"/>
          </p:cNvCxnSpPr>
          <p:nvPr/>
        </p:nvCxnSpPr>
        <p:spPr>
          <a:xfrm>
            <a:off x="9067800" y="1660974"/>
            <a:ext cx="10677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13EAFC5D-25DF-2B08-B83C-A28222268367}"/>
              </a:ext>
            </a:extLst>
          </p:cNvPr>
          <p:cNvCxnSpPr>
            <a:stCxn id="96" idx="1"/>
            <a:endCxn id="94" idx="5"/>
          </p:cNvCxnSpPr>
          <p:nvPr/>
        </p:nvCxnSpPr>
        <p:spPr>
          <a:xfrm flipH="1" flipV="1">
            <a:off x="9133674" y="2172174"/>
            <a:ext cx="81757" cy="197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D893A037-8104-4CE0-E8C8-75CF4A17CE65}"/>
              </a:ext>
            </a:extLst>
          </p:cNvPr>
          <p:cNvCxnSpPr>
            <a:cxnSpLocks/>
            <a:stCxn id="96" idx="7"/>
            <a:endCxn id="102" idx="3"/>
          </p:cNvCxnSpPr>
          <p:nvPr/>
        </p:nvCxnSpPr>
        <p:spPr>
          <a:xfrm flipV="1">
            <a:off x="9327338" y="2214171"/>
            <a:ext cx="259140" cy="15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78CA6CA5-954B-F6FF-12A5-F51EB5A31501}"/>
              </a:ext>
            </a:extLst>
          </p:cNvPr>
          <p:cNvCxnSpPr>
            <a:stCxn id="94" idx="7"/>
            <a:endCxn id="100" idx="3"/>
          </p:cNvCxnSpPr>
          <p:nvPr/>
        </p:nvCxnSpPr>
        <p:spPr>
          <a:xfrm flipV="1">
            <a:off x="9133674" y="1885409"/>
            <a:ext cx="188158" cy="1810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ED020288-3572-1C59-BEA7-384ED8E5C515}"/>
              </a:ext>
            </a:extLst>
          </p:cNvPr>
          <p:cNvCxnSpPr>
            <a:stCxn id="100" idx="6"/>
            <a:endCxn id="101" idx="2"/>
          </p:cNvCxnSpPr>
          <p:nvPr/>
        </p:nvCxnSpPr>
        <p:spPr>
          <a:xfrm>
            <a:off x="9456916" y="1832564"/>
            <a:ext cx="301478" cy="627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7AE520A8-67A8-2488-EE2C-83AD61407D9A}"/>
              </a:ext>
            </a:extLst>
          </p:cNvPr>
          <p:cNvCxnSpPr>
            <a:stCxn id="102" idx="7"/>
            <a:endCxn id="101" idx="4"/>
          </p:cNvCxnSpPr>
          <p:nvPr/>
        </p:nvCxnSpPr>
        <p:spPr>
          <a:xfrm flipV="1">
            <a:off x="9698385" y="1970022"/>
            <a:ext cx="139140" cy="1384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6DC60D7A-65FE-8D5D-9FD8-FD97686FA572}"/>
              </a:ext>
            </a:extLst>
          </p:cNvPr>
          <p:cNvCxnSpPr>
            <a:stCxn id="95" idx="7"/>
            <a:endCxn id="96" idx="2"/>
          </p:cNvCxnSpPr>
          <p:nvPr/>
        </p:nvCxnSpPr>
        <p:spPr>
          <a:xfrm>
            <a:off x="8952306" y="2341596"/>
            <a:ext cx="239948" cy="80900"/>
          </a:xfrm>
          <a:prstGeom prst="line">
            <a:avLst/>
          </a:prstGeom>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BC766B37-8C40-2AC6-E9F4-877B0AF0284C}"/>
              </a:ext>
            </a:extLst>
          </p:cNvPr>
          <p:cNvSpPr/>
          <p:nvPr/>
        </p:nvSpPr>
        <p:spPr>
          <a:xfrm>
            <a:off x="9988307" y="2287384"/>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83776100-3B22-1B58-1674-2AD35618C9D3}"/>
              </a:ext>
            </a:extLst>
          </p:cNvPr>
          <p:cNvCxnSpPr>
            <a:stCxn id="103" idx="7"/>
            <a:endCxn id="157" idx="3"/>
          </p:cNvCxnSpPr>
          <p:nvPr/>
        </p:nvCxnSpPr>
        <p:spPr>
          <a:xfrm flipV="1">
            <a:off x="9771899" y="2414964"/>
            <a:ext cx="239585" cy="850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CD03BD36-CF16-EDAB-A1E5-E3F697F3A0AC}"/>
              </a:ext>
            </a:extLst>
          </p:cNvPr>
          <p:cNvCxnSpPr>
            <a:stCxn id="157" idx="0"/>
            <a:endCxn id="101" idx="4"/>
          </p:cNvCxnSpPr>
          <p:nvPr/>
        </p:nvCxnSpPr>
        <p:spPr>
          <a:xfrm flipH="1" flipV="1">
            <a:off x="9837525" y="1970022"/>
            <a:ext cx="229913" cy="317362"/>
          </a:xfrm>
          <a:prstGeom prst="line">
            <a:avLst/>
          </a:prstGeom>
        </p:spPr>
        <p:style>
          <a:lnRef idx="2">
            <a:schemeClr val="accent1"/>
          </a:lnRef>
          <a:fillRef idx="0">
            <a:schemeClr val="accent1"/>
          </a:fillRef>
          <a:effectRef idx="1">
            <a:schemeClr val="accent1"/>
          </a:effectRef>
          <a:fontRef idx="minor">
            <a:schemeClr val="tx1"/>
          </a:fontRef>
        </p:style>
      </p:cxnSp>
      <p:sp>
        <p:nvSpPr>
          <p:cNvPr id="162" name="Oval 161">
            <a:extLst>
              <a:ext uri="{FF2B5EF4-FFF2-40B4-BE49-F238E27FC236}">
                <a16:creationId xmlns:a16="http://schemas.microsoft.com/office/drawing/2014/main" id="{492C4DC8-6F18-EC2B-ACE6-CB508DC058C5}"/>
              </a:ext>
            </a:extLst>
          </p:cNvPr>
          <p:cNvSpPr/>
          <p:nvPr/>
        </p:nvSpPr>
        <p:spPr>
          <a:xfrm>
            <a:off x="9137854" y="2347761"/>
            <a:ext cx="158261" cy="14946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D45C06E1-48AF-703A-5BAA-BEEF253A7E0E}"/>
              </a:ext>
            </a:extLst>
          </p:cNvPr>
          <p:cNvCxnSpPr>
            <a:cxnSpLocks/>
            <a:stCxn id="77" idx="6"/>
            <a:endCxn id="78" idx="2"/>
          </p:cNvCxnSpPr>
          <p:nvPr/>
        </p:nvCxnSpPr>
        <p:spPr>
          <a:xfrm>
            <a:off x="9094178" y="2650112"/>
            <a:ext cx="1066260" cy="0"/>
          </a:xfrm>
          <a:prstGeom prst="line">
            <a:avLst/>
          </a:prstGeom>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DE700EE2-B3B4-6FEA-36E2-469F30E30378}"/>
              </a:ext>
            </a:extLst>
          </p:cNvPr>
          <p:cNvSpPr txBox="1"/>
          <p:nvPr/>
        </p:nvSpPr>
        <p:spPr>
          <a:xfrm>
            <a:off x="8819966" y="1185278"/>
            <a:ext cx="1298625" cy="369332"/>
          </a:xfrm>
          <a:prstGeom prst="rect">
            <a:avLst/>
          </a:prstGeom>
          <a:noFill/>
        </p:spPr>
        <p:txBody>
          <a:bodyPr wrap="none" rtlCol="0">
            <a:spAutoFit/>
          </a:bodyPr>
          <a:lstStyle/>
          <a:p>
            <a:r>
              <a:rPr lang="en-US" dirty="0"/>
              <a:t>Tetrahedral</a:t>
            </a:r>
          </a:p>
        </p:txBody>
      </p:sp>
      <p:cxnSp>
        <p:nvCxnSpPr>
          <p:cNvPr id="205" name="Straight Connector 204">
            <a:extLst>
              <a:ext uri="{FF2B5EF4-FFF2-40B4-BE49-F238E27FC236}">
                <a16:creationId xmlns:a16="http://schemas.microsoft.com/office/drawing/2014/main" id="{13641938-8E46-6F81-9665-97AD90A0777B}"/>
              </a:ext>
            </a:extLst>
          </p:cNvPr>
          <p:cNvCxnSpPr>
            <a:stCxn id="74" idx="0"/>
            <a:endCxn id="73" idx="3"/>
          </p:cNvCxnSpPr>
          <p:nvPr/>
        </p:nvCxnSpPr>
        <p:spPr>
          <a:xfrm flipV="1">
            <a:off x="9969492" y="1713819"/>
            <a:ext cx="189280" cy="1247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58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CFE01E-2C03-BDB0-A5C1-BCC435EAF9E4}"/>
              </a:ext>
            </a:extLst>
          </p:cNvPr>
          <p:cNvSpPr>
            <a:spLocks noGrp="1"/>
          </p:cNvSpPr>
          <p:nvPr>
            <p:ph type="title"/>
          </p:nvPr>
        </p:nvSpPr>
        <p:spPr>
          <a:xfrm>
            <a:off x="2836290" y="148590"/>
            <a:ext cx="5692942" cy="475939"/>
          </a:xfrm>
        </p:spPr>
        <p:txBody>
          <a:bodyPr>
            <a:normAutofit/>
          </a:bodyPr>
          <a:lstStyle/>
          <a:p>
            <a:r>
              <a:rPr lang="en-US" sz="2400" dirty="0">
                <a:latin typeface="Lato Medium" panose="020F0502020204030203" pitchFamily="34" charset="0"/>
                <a:ea typeface="Lato Medium" panose="020F0502020204030203" pitchFamily="34" charset="0"/>
                <a:cs typeface="Lato Medium" panose="020F0502020204030203" pitchFamily="34" charset="0"/>
              </a:rPr>
              <a:t>The Expectations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E9361B-9599-AD72-5DC3-E95239038E1E}"/>
                  </a:ext>
                </a:extLst>
              </p:cNvPr>
              <p:cNvSpPr txBox="1"/>
              <p:nvPr/>
            </p:nvSpPr>
            <p:spPr>
              <a:xfrm>
                <a:off x="1080678" y="1249680"/>
                <a:ext cx="10814538" cy="5078313"/>
              </a:xfrm>
              <a:prstGeom prst="rect">
                <a:avLst/>
              </a:prstGeom>
              <a:noFill/>
            </p:spPr>
            <p:txBody>
              <a:bodyPr wrap="square" rtlCol="0">
                <a:spAutoFit/>
              </a:bodyPr>
              <a:lstStyle/>
              <a:p>
                <a:r>
                  <a:rPr lang="en-US" dirty="0"/>
                  <a:t>		</a:t>
                </a:r>
                <a:r>
                  <a:rPr lang="en-US" b="1" dirty="0"/>
                  <a:t>Design a Novel 3D Lattice</a:t>
                </a:r>
                <a:r>
                  <a:rPr lang="en-US" dirty="0"/>
                  <a:t>: Select and formally define a structure (BCC, Hybrid, or Custom) that 	goes beyond Tetrahedral/FCC.</a:t>
                </a:r>
              </a:p>
              <a:p>
                <a:pPr marL="742950" lvl="1" indent="-285750">
                  <a:buFont typeface="Arial" panose="020B0604020202020204" pitchFamily="34" charset="0"/>
                  <a:buChar char="•"/>
                </a:pPr>
                <a:r>
                  <a:rPr lang="en-US" dirty="0"/>
                  <a:t>	Achieve a superior balance between biological realism (allowing realistic folds) and quantum efficiency (minimizing qubit count).</a:t>
                </a:r>
              </a:p>
              <a:p>
                <a:pPr lvl="1"/>
                <a:endParaRPr lang="en-US" dirty="0"/>
              </a:p>
              <a:p>
                <a:r>
                  <a:rPr lang="en-US" dirty="0"/>
                  <a:t>		</a:t>
                </a:r>
                <a:r>
                  <a:rPr lang="en-US" b="1" dirty="0"/>
                  <a:t>Encode the Protein Fold</a:t>
                </a:r>
                <a:r>
                  <a:rPr lang="en-US" dirty="0"/>
                  <a:t>: Implement a chosen lattice encoding method (turn-based or coordinate-	based) for a short protein (5–10 amino acids).</a:t>
                </a:r>
              </a:p>
              <a:p>
                <a:endParaRPr lang="en-US" dirty="0"/>
              </a:p>
              <a:p>
                <a:endParaRPr lang="en-US" dirty="0"/>
              </a:p>
              <a:p>
                <a:r>
                  <a:rPr lang="en-US" dirty="0"/>
                  <a:t>		</a:t>
                </a:r>
                <a:r>
                  <a:rPr lang="en-US" b="1" dirty="0"/>
                  <a:t>Construct the Fold Hamiltonian (</a:t>
                </a:r>
                <a14:m>
                  <m:oMath xmlns:m="http://schemas.openxmlformats.org/officeDocument/2006/math">
                    <m:r>
                      <a:rPr lang="en-US" b="1" i="1">
                        <a:latin typeface="Cambria Math" panose="02040503050406030204" pitchFamily="18" charset="0"/>
                        <a:ea typeface="Cambria Math" panose="02040503050406030204" pitchFamily="18" charset="0"/>
                      </a:rPr>
                      <m:t>𝓗</m:t>
                    </m:r>
                  </m:oMath>
                </a14:m>
                <a:r>
                  <a:rPr lang="en-US" b="1" dirty="0"/>
                  <a:t>): </a:t>
                </a:r>
                <a:r>
                  <a:rPr lang="en-US" dirty="0"/>
                  <a:t>Translate the physical problem into a QUBO that minimizes 	energy. The Hamiltonian must include:</a:t>
                </a:r>
              </a:p>
              <a:p>
                <a:pPr marL="742950" lvl="1" indent="-285750">
                  <a:buFont typeface="Arial" panose="020B0604020202020204" pitchFamily="34" charset="0"/>
                  <a:buChar char="•"/>
                </a:pPr>
                <a:r>
                  <a:rPr lang="en-US" dirty="0"/>
                  <a:t>	Interaction Energies: Terms like the Hydrophobic-Polar (HP) model or Miyazawa-Jernigan potentials.</a:t>
                </a:r>
              </a:p>
              <a:p>
                <a:pPr marL="742950" lvl="1" indent="-285750">
                  <a:buFont typeface="Arial" panose="020B0604020202020204" pitchFamily="34" charset="0"/>
                  <a:buChar char="•"/>
                </a:pPr>
                <a:r>
                  <a:rPr lang="en-US" dirty="0"/>
                  <a:t>	Structural Constraints: Penalty terms enforcing essential rules (e.g., non-self-intersection).</a:t>
                </a:r>
              </a:p>
              <a:p>
                <a:pPr lvl="1"/>
                <a:endParaRPr lang="en-US" dirty="0"/>
              </a:p>
              <a:p>
                <a:r>
                  <a:rPr lang="en-US" dirty="0"/>
                  <a:t>		</a:t>
                </a:r>
                <a:r>
                  <a:rPr lang="en-US" b="1" dirty="0"/>
                  <a:t>Implement a </a:t>
                </a:r>
                <a:r>
                  <a:rPr lang="en-US" b="1" dirty="0" err="1"/>
                  <a:t>Qiskit</a:t>
                </a:r>
                <a:r>
                  <a:rPr lang="en-US" b="1" dirty="0"/>
                  <a:t> Minimization Algorithm</a:t>
                </a:r>
                <a:r>
                  <a:rPr lang="en-US" dirty="0"/>
                  <a:t>: Use </a:t>
                </a:r>
                <a:r>
                  <a:rPr lang="en-US" dirty="0" err="1"/>
                  <a:t>Qiskit</a:t>
                </a:r>
                <a:r>
                  <a:rPr lang="en-US" dirty="0"/>
                  <a:t> to build and test a VQE or QAOA circuit 	designed to find the global minimum of your Hamiltonian, predicting the folded structure.</a:t>
                </a:r>
              </a:p>
              <a:p>
                <a:pPr lvl="1"/>
                <a:endParaRPr lang="en-US" dirty="0"/>
              </a:p>
              <a:p>
                <a:endParaRPr lang="en-US" dirty="0"/>
              </a:p>
            </p:txBody>
          </p:sp>
        </mc:Choice>
        <mc:Fallback xmlns="">
          <p:sp>
            <p:nvSpPr>
              <p:cNvPr id="2" name="TextBox 1">
                <a:extLst>
                  <a:ext uri="{FF2B5EF4-FFF2-40B4-BE49-F238E27FC236}">
                    <a16:creationId xmlns:a16="http://schemas.microsoft.com/office/drawing/2014/main" id="{67E9361B-9599-AD72-5DC3-E95239038E1E}"/>
                  </a:ext>
                </a:extLst>
              </p:cNvPr>
              <p:cNvSpPr txBox="1">
                <a:spLocks noRot="1" noChangeAspect="1" noMove="1" noResize="1" noEditPoints="1" noAdjustHandles="1" noChangeArrowheads="1" noChangeShapeType="1" noTextEdit="1"/>
              </p:cNvSpPr>
              <p:nvPr/>
            </p:nvSpPr>
            <p:spPr>
              <a:xfrm>
                <a:off x="1080678" y="1249680"/>
                <a:ext cx="10814538" cy="5078313"/>
              </a:xfrm>
              <a:prstGeom prst="rect">
                <a:avLst/>
              </a:prstGeom>
              <a:blipFill>
                <a:blip r:embed="rId2"/>
                <a:stretch>
                  <a:fillRect t="-499" r="-469"/>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9CB6787-D7AF-FB43-F824-D7FAEB6A837C}"/>
              </a:ext>
            </a:extLst>
          </p:cNvPr>
          <p:cNvSpPr txBox="1"/>
          <p:nvPr/>
        </p:nvSpPr>
        <p:spPr>
          <a:xfrm>
            <a:off x="296784" y="1249680"/>
            <a:ext cx="1195755" cy="369332"/>
          </a:xfrm>
          <a:prstGeom prst="rect">
            <a:avLst/>
          </a:prstGeom>
          <a:solidFill>
            <a:srgbClr val="901340"/>
          </a:solidFill>
        </p:spPr>
        <p:txBody>
          <a:bodyPr wrap="square">
            <a:spAutoFit/>
          </a:bodyPr>
          <a:lstStyle/>
          <a:p>
            <a:pPr algn="ctr"/>
            <a:r>
              <a:rPr lang="en-US" b="1" dirty="0">
                <a:solidFill>
                  <a:schemeClr val="bg1"/>
                </a:solidFill>
              </a:rPr>
              <a:t>Step 1</a:t>
            </a:r>
          </a:p>
        </p:txBody>
      </p:sp>
      <p:sp>
        <p:nvSpPr>
          <p:cNvPr id="28" name="TextBox 27">
            <a:extLst>
              <a:ext uri="{FF2B5EF4-FFF2-40B4-BE49-F238E27FC236}">
                <a16:creationId xmlns:a16="http://schemas.microsoft.com/office/drawing/2014/main" id="{20EF6311-E5CD-FBD2-0B73-6E704355F574}"/>
              </a:ext>
            </a:extLst>
          </p:cNvPr>
          <p:cNvSpPr txBox="1"/>
          <p:nvPr/>
        </p:nvSpPr>
        <p:spPr>
          <a:xfrm>
            <a:off x="296784" y="2585110"/>
            <a:ext cx="1195755" cy="369332"/>
          </a:xfrm>
          <a:prstGeom prst="rect">
            <a:avLst/>
          </a:prstGeom>
          <a:solidFill>
            <a:srgbClr val="901340"/>
          </a:solidFill>
        </p:spPr>
        <p:txBody>
          <a:bodyPr wrap="square">
            <a:spAutoFit/>
          </a:bodyPr>
          <a:lstStyle/>
          <a:p>
            <a:pPr algn="ctr"/>
            <a:r>
              <a:rPr lang="en-US" b="1" dirty="0">
                <a:solidFill>
                  <a:schemeClr val="bg1"/>
                </a:solidFill>
              </a:rPr>
              <a:t>Step 2 </a:t>
            </a:r>
          </a:p>
        </p:txBody>
      </p:sp>
      <p:sp>
        <p:nvSpPr>
          <p:cNvPr id="29" name="TextBox 28">
            <a:extLst>
              <a:ext uri="{FF2B5EF4-FFF2-40B4-BE49-F238E27FC236}">
                <a16:creationId xmlns:a16="http://schemas.microsoft.com/office/drawing/2014/main" id="{C2A91147-5A21-E2C8-CE81-6AB980FD3603}"/>
              </a:ext>
            </a:extLst>
          </p:cNvPr>
          <p:cNvSpPr txBox="1"/>
          <p:nvPr/>
        </p:nvSpPr>
        <p:spPr>
          <a:xfrm>
            <a:off x="296783" y="3684819"/>
            <a:ext cx="1195755" cy="369332"/>
          </a:xfrm>
          <a:prstGeom prst="rect">
            <a:avLst/>
          </a:prstGeom>
          <a:solidFill>
            <a:srgbClr val="901340"/>
          </a:solidFill>
        </p:spPr>
        <p:txBody>
          <a:bodyPr wrap="square">
            <a:spAutoFit/>
          </a:bodyPr>
          <a:lstStyle/>
          <a:p>
            <a:pPr algn="ctr"/>
            <a:r>
              <a:rPr lang="en-US" b="1" dirty="0">
                <a:solidFill>
                  <a:schemeClr val="bg1"/>
                </a:solidFill>
              </a:rPr>
              <a:t>Step 3 </a:t>
            </a:r>
          </a:p>
        </p:txBody>
      </p:sp>
      <p:sp>
        <p:nvSpPr>
          <p:cNvPr id="30" name="TextBox 29">
            <a:extLst>
              <a:ext uri="{FF2B5EF4-FFF2-40B4-BE49-F238E27FC236}">
                <a16:creationId xmlns:a16="http://schemas.microsoft.com/office/drawing/2014/main" id="{18CA6D29-AE14-A217-684C-5626DC6C7B60}"/>
              </a:ext>
            </a:extLst>
          </p:cNvPr>
          <p:cNvSpPr txBox="1"/>
          <p:nvPr/>
        </p:nvSpPr>
        <p:spPr>
          <a:xfrm>
            <a:off x="296782" y="5101108"/>
            <a:ext cx="1195755" cy="369332"/>
          </a:xfrm>
          <a:prstGeom prst="rect">
            <a:avLst/>
          </a:prstGeom>
          <a:solidFill>
            <a:srgbClr val="901340"/>
          </a:solidFill>
        </p:spPr>
        <p:txBody>
          <a:bodyPr wrap="square">
            <a:spAutoFit/>
          </a:bodyPr>
          <a:lstStyle/>
          <a:p>
            <a:pPr algn="ctr"/>
            <a:r>
              <a:rPr lang="en-US" b="1" dirty="0">
                <a:solidFill>
                  <a:schemeClr val="bg1"/>
                </a:solidFill>
              </a:rPr>
              <a:t>Step 4</a:t>
            </a:r>
          </a:p>
        </p:txBody>
      </p:sp>
    </p:spTree>
    <p:extLst>
      <p:ext uri="{BB962C8B-B14F-4D97-AF65-F5344CB8AC3E}">
        <p14:creationId xmlns:p14="http://schemas.microsoft.com/office/powerpoint/2010/main" val="2337969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833FA-58A6-3D8B-F038-002C1E4EBF23}"/>
              </a:ext>
            </a:extLst>
          </p:cNvPr>
          <p:cNvSpPr txBox="1"/>
          <p:nvPr/>
        </p:nvSpPr>
        <p:spPr>
          <a:xfrm>
            <a:off x="1108363" y="1871544"/>
            <a:ext cx="9975273" cy="3693319"/>
          </a:xfrm>
          <a:prstGeom prst="rect">
            <a:avLst/>
          </a:prstGeom>
          <a:noFill/>
        </p:spPr>
        <p:txBody>
          <a:bodyPr wrap="square">
            <a:spAutoFit/>
          </a:bodyPr>
          <a:lstStyle/>
          <a:p>
            <a:r>
              <a:rPr lang="en-US" dirty="0"/>
              <a:t>Using </a:t>
            </a:r>
            <a:r>
              <a:rPr lang="en-US" dirty="0" err="1"/>
              <a:t>Qiskit</a:t>
            </a:r>
            <a:r>
              <a:rPr lang="en-US" dirty="0"/>
              <a:t>, you will build a fully functional BB84 Quantum Key Distribution prototype that runs on real or simulated quantum hardware. The goal is demonstrating how two parties can establish a shared secret key with information-theoretic security. Your implementation should include end-to-end key generation, measurement and sifting procedures, and error‐rate estimation to detect any eavesdropping. You’ll collect and plot key metrics and illustrate how these values shift when you introduce noise. By comparing performance under different conditions, you will showcase the practical feasibility of BB84 on today’s quantum platforms and highlight the utility of the approach.</a:t>
            </a:r>
          </a:p>
          <a:p>
            <a:r>
              <a:rPr lang="en-US" dirty="0"/>
              <a:t>After you validate the implementation, create an informative presentation that teaches the fundamentals of QKD and places it in the broader context of post-quantum encryption. Make sure you compare BB84 to at least one other emerging approach, discussing how these algorithms resist quantum attacks</a:t>
            </a:r>
          </a:p>
          <a:p>
            <a:br>
              <a:rPr lang="en-US" dirty="0"/>
            </a:br>
            <a:endParaRPr lang="en-US" b="0" dirty="0">
              <a:effectLst/>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1938F410-392B-49AD-0753-AF91BD5C5D86}"/>
              </a:ext>
            </a:extLst>
          </p:cNvPr>
          <p:cNvSpPr>
            <a:spLocks noGrp="1"/>
          </p:cNvSpPr>
          <p:nvPr/>
        </p:nvSpPr>
        <p:spPr>
          <a:xfrm>
            <a:off x="1360714" y="628626"/>
            <a:ext cx="9144000" cy="1042438"/>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4800" b="1" kern="1200">
                <a:solidFill>
                  <a:srgbClr val="8C1D40"/>
                </a:solidFill>
                <a:latin typeface="Arial" panose="020B0604020202020204" pitchFamily="34" charset="0"/>
                <a:ea typeface="+mj-ea"/>
                <a:cs typeface="Arial" panose="020B0604020202020204" pitchFamily="34" charset="0"/>
              </a:defRPr>
            </a:lvl1pPr>
          </a:lstStyle>
          <a:p>
            <a:r>
              <a:rPr lang="en-US" b="1" dirty="0">
                <a:solidFill>
                  <a:srgbClr val="8C1D40"/>
                </a:solidFill>
              </a:rPr>
              <a:t>Prompt 2 –</a:t>
            </a:r>
            <a:r>
              <a:rPr lang="en-US" dirty="0"/>
              <a:t> Quantum Key Distribution (QKD)</a:t>
            </a:r>
            <a:endParaRPr lang="en-IN" b="1" dirty="0">
              <a:solidFill>
                <a:srgbClr val="8C1D40"/>
              </a:solidFill>
            </a:endParaRPr>
          </a:p>
        </p:txBody>
      </p:sp>
    </p:spTree>
    <p:extLst>
      <p:ext uri="{BB962C8B-B14F-4D97-AF65-F5344CB8AC3E}">
        <p14:creationId xmlns:p14="http://schemas.microsoft.com/office/powerpoint/2010/main" val="1520445443"/>
      </p:ext>
    </p:extLst>
  </p:cSld>
  <p:clrMapOvr>
    <a:masterClrMapping/>
  </p:clrMapOvr>
</p:sld>
</file>

<file path=ppt/theme/theme1.xml><?xml version="1.0" encoding="utf-8"?>
<a:theme xmlns:a="http://schemas.openxmlformats.org/drawingml/2006/main" name="MPS_Lab">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PS_Lab" id="{4FFC0406-4B63-4170-88BE-9BB5E3A02F87}" vid="{D88DA0F6-1C0D-47BE-B63E-89FDBA4FCAA7}"/>
    </a:ext>
  </a:extLst>
</a:theme>
</file>

<file path=ppt/theme/theme2.xml><?xml version="1.0" encoding="utf-8"?>
<a:theme xmlns:a="http://schemas.openxmlformats.org/drawingml/2006/main" name="1_MPS_Lab">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PS_Lab" id="{FEF7ADE1-770B-484B-9944-B68831DCD566}" vid="{145A5ADA-A705-4CCB-849E-9360D3F57A2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6d5c6fd-7ddd-4aac-9a37-d48382eb110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FC2114600EF94E904014671414AA05" ma:contentTypeVersion="10" ma:contentTypeDescription="Create a new document." ma:contentTypeScope="" ma:versionID="b046eb2aa40b50d857ea4212592505cb">
  <xsd:schema xmlns:xsd="http://www.w3.org/2001/XMLSchema" xmlns:xs="http://www.w3.org/2001/XMLSchema" xmlns:p="http://schemas.microsoft.com/office/2006/metadata/properties" xmlns:ns3="16d5c6fd-7ddd-4aac-9a37-d48382eb1103" targetNamespace="http://schemas.microsoft.com/office/2006/metadata/properties" ma:root="true" ma:fieldsID="c725934ed579b62aa4c2d5c852dfeb05" ns3:_="">
    <xsd:import namespace="16d5c6fd-7ddd-4aac-9a37-d48382eb110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element ref="ns3:MediaServiceSystem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5c6fd-7ddd-4aac-9a37-d48382eb11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C1601F-787D-4F5B-80DC-5DC18D9542A6}">
  <ds:schemaRefs>
    <ds:schemaRef ds:uri="http://purl.org/dc/terms/"/>
    <ds:schemaRef ds:uri="16d5c6fd-7ddd-4aac-9a37-d48382eb1103"/>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9C898C1-5D4D-44FD-88C5-70F5C244E5B1}">
  <ds:schemaRefs>
    <ds:schemaRef ds:uri="http://schemas.microsoft.com/sharepoint/v3/contenttype/forms"/>
  </ds:schemaRefs>
</ds:datastoreItem>
</file>

<file path=customXml/itemProps3.xml><?xml version="1.0" encoding="utf-8"?>
<ds:datastoreItem xmlns:ds="http://schemas.openxmlformats.org/officeDocument/2006/customXml" ds:itemID="{A44BCCB3-7F69-4B12-8FB0-23EE2BFD40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5c6fd-7ddd-4aac-9a37-d48382eb11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MPS_Lab</Template>
  <TotalTime>770</TotalTime>
  <Words>2473</Words>
  <Application>Microsoft Macintosh PowerPoint</Application>
  <PresentationFormat>Widescreen</PresentationFormat>
  <Paragraphs>234</Paragraphs>
  <Slides>24</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Lato Heavy</vt:lpstr>
      <vt:lpstr>Aptos</vt:lpstr>
      <vt:lpstr>Aptos Display</vt:lpstr>
      <vt:lpstr>Arial</vt:lpstr>
      <vt:lpstr>Cambria Math</vt:lpstr>
      <vt:lpstr>Lato</vt:lpstr>
      <vt:lpstr>Lato Medium</vt:lpstr>
      <vt:lpstr>Lato Semibold</vt:lpstr>
      <vt:lpstr>Times New Roman</vt:lpstr>
      <vt:lpstr>MPS_Lab</vt:lpstr>
      <vt:lpstr>1_MPS_Lab</vt:lpstr>
      <vt:lpstr>ASU Fall Fest Hackathon</vt:lpstr>
      <vt:lpstr>Structure</vt:lpstr>
      <vt:lpstr>Judging Criteria</vt:lpstr>
      <vt:lpstr>PowerPoint Presentation</vt:lpstr>
      <vt:lpstr>Modeling Protein 3D Structure</vt:lpstr>
      <vt:lpstr>The Opportunity </vt:lpstr>
      <vt:lpstr>The Design Challenge</vt:lpstr>
      <vt:lpstr>The Expectations </vt:lpstr>
      <vt:lpstr>PowerPoint Presentation</vt:lpstr>
      <vt:lpstr>BB84 QKD</vt:lpstr>
      <vt:lpstr>How does it work?</vt:lpstr>
      <vt:lpstr>Understanding the question</vt:lpstr>
      <vt:lpstr>Deliverables &amp; Criteria</vt:lpstr>
      <vt:lpstr>PowerPoint Presentation</vt:lpstr>
      <vt:lpstr>Understanding EV-Bomb</vt:lpstr>
      <vt:lpstr>Elitzur Vaidman Bomb</vt:lpstr>
      <vt:lpstr>Approach 1: Superposition</vt:lpstr>
      <vt:lpstr>Detection Process</vt:lpstr>
      <vt:lpstr>Approach 2: Rotation</vt:lpstr>
      <vt:lpstr>Reducing Probability of Failure</vt:lpstr>
      <vt:lpstr>Problem Statement</vt:lpstr>
      <vt:lpstr>A Game of Battleship</vt:lpstr>
      <vt:lpstr>Quantum V/S Classical</vt:lpstr>
      <vt:lpstr>Deliverables &amp; Criteria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Vinayak Sharma</dc:creator>
  <cp:lastModifiedBy>Avneet Kaur</cp:lastModifiedBy>
  <cp:revision>13</cp:revision>
  <dcterms:created xsi:type="dcterms:W3CDTF">2024-10-01T01:07:54Z</dcterms:created>
  <dcterms:modified xsi:type="dcterms:W3CDTF">2025-10-25T17:45:48Z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0x0101004DFC2114600EF94E904014671414AA05</vt:lpwstr>
  </property>
</Properties>
</file>